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9144000"/>
  <p:notesSz cx="6858000" cy="9144000"/>
  <p:embeddedFontLst>
    <p:embeddedFont>
      <p:font typeface="Gill Sans"/>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34" roundtripDataSignature="AMtx7mh5kPjndfQYoAei5QOaHDfs8dsb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6F20AB9-42C4-443B-83D8-01D316B67E14}">
  <a:tblStyle styleId="{F6F20AB9-42C4-443B-83D8-01D316B67E14}" styleName="Table_0">
    <a:wholeTbl>
      <a:tcTxStyle b="off" i="off">
        <a:font>
          <a:latin typeface="Arial"/>
          <a:ea typeface="Arial"/>
          <a:cs typeface="Arial"/>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GillSans-bold.fntdata"/><Relationship Id="rId10" Type="http://schemas.openxmlformats.org/officeDocument/2006/relationships/slide" Target="slides/slide4.xml"/><Relationship Id="rId32" Type="http://schemas.openxmlformats.org/officeDocument/2006/relationships/font" Target="fonts/GillSans-regular.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p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5" name="Google Shape;205;p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p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1" name="Google Shape;221;p1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9" name="Google Shape;229;p1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p1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p1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p2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p2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p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1" name="Google Shape;281;p3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9" name="Google Shape;299;p3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p2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5" name="Google Shape;315;p2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2cb8fd6a18_0_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g22cb8fd6a18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g22cb8fd6a18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0" name="Google Shape;140;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2cb8fd6a18_0_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g22cb8fd6a18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g22cb8fd6a18_0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7"/>
          <p:cNvSpPr txBox="1"/>
          <p:nvPr>
            <p:ph type="ctrTitle"/>
          </p:nvPr>
        </p:nvSpPr>
        <p:spPr>
          <a:xfrm>
            <a:off x="685800" y="1122363"/>
            <a:ext cx="77724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7"/>
          <p:cNvSpPr txBox="1"/>
          <p:nvPr>
            <p:ph idx="1" type="subTitle"/>
          </p:nvPr>
        </p:nvSpPr>
        <p:spPr>
          <a:xfrm>
            <a:off x="1143000" y="3602038"/>
            <a:ext cx="6858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7"/>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7"/>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7"/>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6"/>
          <p:cNvSpPr txBox="1"/>
          <p:nvPr>
            <p:ph idx="1" type="body"/>
          </p:nvPr>
        </p:nvSpPr>
        <p:spPr>
          <a:xfrm rot="5400000">
            <a:off x="2396331" y="57944"/>
            <a:ext cx="4351338"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6"/>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6"/>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4623594" y="2285207"/>
            <a:ext cx="5811838"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7"/>
          <p:cNvSpPr txBox="1"/>
          <p:nvPr>
            <p:ph idx="1" type="body"/>
          </p:nvPr>
        </p:nvSpPr>
        <p:spPr>
          <a:xfrm rot="5400000">
            <a:off x="623094" y="370681"/>
            <a:ext cx="5811838"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7"/>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7"/>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7"/>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8"/>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 type="body"/>
          </p:nvPr>
        </p:nvSpPr>
        <p:spPr>
          <a:xfrm>
            <a:off x="628650" y="1825625"/>
            <a:ext cx="78867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8"/>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9"/>
          <p:cNvSpPr txBox="1"/>
          <p:nvPr>
            <p:ph type="title"/>
          </p:nvPr>
        </p:nvSpPr>
        <p:spPr>
          <a:xfrm>
            <a:off x="623888" y="1709739"/>
            <a:ext cx="78867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9"/>
          <p:cNvSpPr txBox="1"/>
          <p:nvPr>
            <p:ph idx="1" type="body"/>
          </p:nvPr>
        </p:nvSpPr>
        <p:spPr>
          <a:xfrm>
            <a:off x="623888" y="4589464"/>
            <a:ext cx="78867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sz="2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9"/>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9"/>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0"/>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0"/>
          <p:cNvSpPr txBox="1"/>
          <p:nvPr>
            <p:ph idx="1" type="body"/>
          </p:nvPr>
        </p:nvSpPr>
        <p:spPr>
          <a:xfrm>
            <a:off x="628650" y="1825625"/>
            <a:ext cx="38862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0"/>
          <p:cNvSpPr txBox="1"/>
          <p:nvPr>
            <p:ph idx="2" type="body"/>
          </p:nvPr>
        </p:nvSpPr>
        <p:spPr>
          <a:xfrm>
            <a:off x="4629150" y="1825625"/>
            <a:ext cx="38862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30"/>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0"/>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0"/>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1"/>
          <p:cNvSpPr txBox="1"/>
          <p:nvPr>
            <p:ph type="title"/>
          </p:nvPr>
        </p:nvSpPr>
        <p:spPr>
          <a:xfrm>
            <a:off x="629841"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1"/>
          <p:cNvSpPr txBox="1"/>
          <p:nvPr>
            <p:ph idx="1" type="body"/>
          </p:nvPr>
        </p:nvSpPr>
        <p:spPr>
          <a:xfrm>
            <a:off x="629842" y="1681163"/>
            <a:ext cx="386834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31"/>
          <p:cNvSpPr txBox="1"/>
          <p:nvPr>
            <p:ph idx="2" type="body"/>
          </p:nvPr>
        </p:nvSpPr>
        <p:spPr>
          <a:xfrm>
            <a:off x="629842" y="2505075"/>
            <a:ext cx="3868340"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31"/>
          <p:cNvSpPr txBox="1"/>
          <p:nvPr>
            <p:ph idx="3" type="body"/>
          </p:nvPr>
        </p:nvSpPr>
        <p:spPr>
          <a:xfrm>
            <a:off x="4629150" y="1681163"/>
            <a:ext cx="38873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31"/>
          <p:cNvSpPr txBox="1"/>
          <p:nvPr>
            <p:ph idx="4" type="body"/>
          </p:nvPr>
        </p:nvSpPr>
        <p:spPr>
          <a:xfrm>
            <a:off x="4629150" y="2505075"/>
            <a:ext cx="3887391"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31"/>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1"/>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1"/>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2"/>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2"/>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2"/>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3"/>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3"/>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3"/>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4"/>
          <p:cNvSpPr txBox="1"/>
          <p:nvPr>
            <p:ph idx="1" type="body"/>
          </p:nvPr>
        </p:nvSpPr>
        <p:spPr>
          <a:xfrm>
            <a:off x="3887391" y="987426"/>
            <a:ext cx="462915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4"/>
          <p:cNvSpPr txBox="1"/>
          <p:nvPr>
            <p:ph idx="2" type="body"/>
          </p:nvPr>
        </p:nvSpPr>
        <p:spPr>
          <a:xfrm>
            <a:off x="629841" y="2057400"/>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4"/>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4"/>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4"/>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5"/>
          <p:cNvSpPr/>
          <p:nvPr>
            <p:ph idx="2" type="pic"/>
          </p:nvPr>
        </p:nvSpPr>
        <p:spPr>
          <a:xfrm>
            <a:off x="3887391" y="987426"/>
            <a:ext cx="4629150" cy="4873625"/>
          </a:xfrm>
          <a:prstGeom prst="rect">
            <a:avLst/>
          </a:prstGeom>
          <a:noFill/>
          <a:ln>
            <a:noFill/>
          </a:ln>
        </p:spPr>
      </p:sp>
      <p:sp>
        <p:nvSpPr>
          <p:cNvPr id="68" name="Google Shape;68;p35"/>
          <p:cNvSpPr txBox="1"/>
          <p:nvPr>
            <p:ph idx="1" type="body"/>
          </p:nvPr>
        </p:nvSpPr>
        <p:spPr>
          <a:xfrm>
            <a:off x="629841" y="2057400"/>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5"/>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5"/>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5"/>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6"/>
          <p:cNvSpPr txBox="1"/>
          <p:nvPr>
            <p:ph idx="1" type="body"/>
          </p:nvPr>
        </p:nvSpPr>
        <p:spPr>
          <a:xfrm>
            <a:off x="628650" y="1825625"/>
            <a:ext cx="78867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6"/>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zipinventory.com/en/food-waste-management.html" TargetMode="External"/><Relationship Id="rId4" Type="http://schemas.openxmlformats.org/officeDocument/2006/relationships/hyperlink" Target="https://www.futurelearn.com/info/courses/an-introduction-to-food-science/0/steps/159644" TargetMode="External"/><Relationship Id="rId5" Type="http://schemas.openxmlformats.org/officeDocument/2006/relationships/hyperlink" Target="https://www.w3schools.com/html/" TargetMode="External"/><Relationship Id="rId6" Type="http://schemas.openxmlformats.org/officeDocument/2006/relationships/hyperlink" Target="https://www.javatpoint.com/html-tutorial" TargetMode="External"/><Relationship Id="rId7" Type="http://schemas.openxmlformats.org/officeDocument/2006/relationships/hyperlink" Target="https://www.w3schools.com/j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b="0" l="0" r="0" t="0"/>
          <a:stretch/>
        </p:blipFill>
        <p:spPr>
          <a:xfrm>
            <a:off x="108244" y="128368"/>
            <a:ext cx="1452640" cy="1455124"/>
          </a:xfrm>
          <a:prstGeom prst="rect">
            <a:avLst/>
          </a:prstGeom>
          <a:noFill/>
          <a:ln>
            <a:noFill/>
          </a:ln>
        </p:spPr>
      </p:pic>
      <p:pic>
        <p:nvPicPr>
          <p:cNvPr descr="Anna University - Wikipedia" id="89" name="Google Shape;89;p1"/>
          <p:cNvPicPr preferRelativeResize="0"/>
          <p:nvPr/>
        </p:nvPicPr>
        <p:blipFill rotWithShape="1">
          <a:blip r:embed="rId4">
            <a:alphaModFix/>
          </a:blip>
          <a:srcRect b="0" l="0" r="0" t="0"/>
          <a:stretch/>
        </p:blipFill>
        <p:spPr>
          <a:xfrm>
            <a:off x="7583116" y="196048"/>
            <a:ext cx="1306884" cy="1387443"/>
          </a:xfrm>
          <a:prstGeom prst="rect">
            <a:avLst/>
          </a:prstGeom>
          <a:noFill/>
          <a:ln>
            <a:noFill/>
          </a:ln>
        </p:spPr>
      </p:pic>
      <p:sp>
        <p:nvSpPr>
          <p:cNvPr id="90" name="Google Shape;90;p1"/>
          <p:cNvSpPr txBox="1"/>
          <p:nvPr/>
        </p:nvSpPr>
        <p:spPr>
          <a:xfrm>
            <a:off x="1246551" y="1800692"/>
            <a:ext cx="6650898"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C00000"/>
                </a:solidFill>
                <a:latin typeface="Times New Roman"/>
                <a:ea typeface="Times New Roman"/>
                <a:cs typeface="Times New Roman"/>
                <a:sym typeface="Times New Roman"/>
              </a:rPr>
              <a:t>Department of Computer Science and Engineering </a:t>
            </a:r>
            <a:endParaRPr b="1" i="0" sz="2200" u="none" cap="none" strike="noStrike">
              <a:solidFill>
                <a:srgbClr val="C00000"/>
              </a:solidFill>
              <a:latin typeface="Calibri"/>
              <a:ea typeface="Calibri"/>
              <a:cs typeface="Calibri"/>
              <a:sym typeface="Calibri"/>
            </a:endParaRPr>
          </a:p>
        </p:txBody>
      </p:sp>
      <p:sp>
        <p:nvSpPr>
          <p:cNvPr id="91" name="Google Shape;91;p1"/>
          <p:cNvSpPr txBox="1"/>
          <p:nvPr/>
        </p:nvSpPr>
        <p:spPr>
          <a:xfrm>
            <a:off x="1357290" y="2381329"/>
            <a:ext cx="6286544" cy="95406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800" u="none" cap="none" strike="noStrike">
                <a:solidFill>
                  <a:schemeClr val="dk1"/>
                </a:solidFill>
                <a:latin typeface="Times New Roman"/>
                <a:ea typeface="Times New Roman"/>
                <a:cs typeface="Times New Roman"/>
                <a:sym typeface="Times New Roman"/>
              </a:rPr>
              <a:t>Web development on Management of Food waste and Excess food</a:t>
            </a:r>
            <a:endParaRPr b="1" i="0" sz="2800" u="none" cap="none" strike="noStrike">
              <a:solidFill>
                <a:schemeClr val="dk1"/>
              </a:solidFill>
              <a:latin typeface="Times New Roman"/>
              <a:ea typeface="Times New Roman"/>
              <a:cs typeface="Times New Roman"/>
              <a:sym typeface="Times New Roman"/>
            </a:endParaRPr>
          </a:p>
        </p:txBody>
      </p:sp>
      <p:sp>
        <p:nvSpPr>
          <p:cNvPr id="92" name="Google Shape;92;p1"/>
          <p:cNvSpPr txBox="1"/>
          <p:nvPr/>
        </p:nvSpPr>
        <p:spPr>
          <a:xfrm>
            <a:off x="877407" y="5463912"/>
            <a:ext cx="3938725"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800" u="none" cap="none" strike="noStrike">
                <a:solidFill>
                  <a:srgbClr val="000000"/>
                </a:solidFill>
                <a:latin typeface="Times New Roman"/>
                <a:ea typeface="Times New Roman"/>
                <a:cs typeface="Times New Roman"/>
                <a:sym typeface="Times New Roman"/>
              </a:rPr>
              <a:t>Mrs.R.DEVI </a:t>
            </a:r>
            <a:r>
              <a:rPr b="1" i="0" lang="en-US" sz="1800" u="none" cap="none" strike="noStrike">
                <a:solidFill>
                  <a:schemeClr val="dk1"/>
                </a:solidFill>
                <a:latin typeface="Times New Roman"/>
                <a:ea typeface="Times New Roman"/>
                <a:cs typeface="Times New Roman"/>
                <a:sym typeface="Times New Roman"/>
              </a:rPr>
              <a:t>	</a:t>
            </a:r>
            <a:endParaRPr b="1" i="0" sz="1800" u="none" cap="none" strike="noStrike">
              <a:solidFill>
                <a:schemeClr val="dk1"/>
              </a:solidFill>
              <a:latin typeface="Times New Roman"/>
              <a:ea typeface="Times New Roman"/>
              <a:cs typeface="Times New Roman"/>
              <a:sym typeface="Times New Roman"/>
            </a:endParaRPr>
          </a:p>
        </p:txBody>
      </p:sp>
      <p:sp>
        <p:nvSpPr>
          <p:cNvPr id="93" name="Google Shape;93;p1"/>
          <p:cNvSpPr txBox="1"/>
          <p:nvPr/>
        </p:nvSpPr>
        <p:spPr>
          <a:xfrm>
            <a:off x="2083981" y="3525870"/>
            <a:ext cx="4802820" cy="87712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920"/>
              </a:spcBef>
              <a:spcAft>
                <a:spcPts val="0"/>
              </a:spcAft>
              <a:buNone/>
            </a:pPr>
            <a:r>
              <a:rPr b="1" i="0" lang="en-US" sz="1800" u="none" cap="none" strike="noStrike">
                <a:solidFill>
                  <a:srgbClr val="000000"/>
                </a:solidFill>
                <a:latin typeface="Times New Roman"/>
                <a:ea typeface="Times New Roman"/>
                <a:cs typeface="Times New Roman"/>
                <a:sym typeface="Times New Roman"/>
              </a:rPr>
              <a:t>B.C. DHEVESH  / 211420104065</a:t>
            </a:r>
            <a:endParaRPr/>
          </a:p>
          <a:p>
            <a:pPr indent="0" lvl="0" marL="0" marR="0" rtl="0" algn="ctr">
              <a:lnSpc>
                <a:spcPct val="100000"/>
              </a:lnSpc>
              <a:spcBef>
                <a:spcPts val="920"/>
              </a:spcBef>
              <a:spcAft>
                <a:spcPts val="0"/>
              </a:spcAft>
              <a:buNone/>
            </a:pPr>
            <a:r>
              <a:rPr b="1" i="0" lang="en-US" sz="1800" u="none" cap="none" strike="noStrike">
                <a:solidFill>
                  <a:srgbClr val="000000"/>
                </a:solidFill>
                <a:latin typeface="Times New Roman"/>
                <a:ea typeface="Times New Roman"/>
                <a:cs typeface="Times New Roman"/>
                <a:sym typeface="Times New Roman"/>
              </a:rPr>
              <a:t>M.P. DINESH KUMAR  / 211420104068     </a:t>
            </a:r>
            <a:endParaRPr/>
          </a:p>
        </p:txBody>
      </p:sp>
      <p:sp>
        <p:nvSpPr>
          <p:cNvPr id="94" name="Google Shape;94;p1"/>
          <p:cNvSpPr txBox="1"/>
          <p:nvPr/>
        </p:nvSpPr>
        <p:spPr>
          <a:xfrm>
            <a:off x="5015884" y="5452962"/>
            <a:ext cx="354219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Times New Roman"/>
                <a:ea typeface="Times New Roman"/>
                <a:cs typeface="Times New Roman"/>
                <a:sym typeface="Times New Roman"/>
              </a:rPr>
              <a:t>Coordinator Name &amp; Designation</a:t>
            </a:r>
            <a:endParaRPr b="1" i="0" sz="1800" u="none" cap="none" strike="noStrike">
              <a:solidFill>
                <a:schemeClr val="dk1"/>
              </a:solidFill>
              <a:latin typeface="Times New Roman"/>
              <a:ea typeface="Times New Roman"/>
              <a:cs typeface="Times New Roman"/>
              <a:sym typeface="Times New Roman"/>
            </a:endParaRPr>
          </a:p>
        </p:txBody>
      </p:sp>
      <p:pic>
        <p:nvPicPr>
          <p:cNvPr id="95" name="Google Shape;95;p1"/>
          <p:cNvPicPr preferRelativeResize="0"/>
          <p:nvPr/>
        </p:nvPicPr>
        <p:blipFill rotWithShape="1">
          <a:blip r:embed="rId5">
            <a:alphaModFix/>
          </a:blip>
          <a:srcRect b="0" l="0" r="0" t="0"/>
          <a:stretch/>
        </p:blipFill>
        <p:spPr>
          <a:xfrm>
            <a:off x="1297351" y="128368"/>
            <a:ext cx="6285765" cy="1522578"/>
          </a:xfrm>
          <a:prstGeom prst="rect">
            <a:avLst/>
          </a:prstGeom>
          <a:noFill/>
          <a:ln>
            <a:noFill/>
          </a:ln>
        </p:spPr>
      </p:pic>
      <p:sp>
        <p:nvSpPr>
          <p:cNvPr id="96" name="Google Shape;96;p1"/>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97" name="Google Shape;97;p1"/>
          <p:cNvSpPr txBox="1"/>
          <p:nvPr>
            <p:ph idx="12" type="sldNum"/>
          </p:nvPr>
        </p:nvSpPr>
        <p:spPr>
          <a:xfrm>
            <a:off x="6457949" y="6356351"/>
            <a:ext cx="2314273"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800"/>
              <a:buNone/>
            </a:pPr>
            <a:fld id="{00000000-1234-1234-1234-123412341234}" type="slidenum">
              <a:rPr b="1" lang="en-US" sz="1800">
                <a:solidFill>
                  <a:schemeClr val="dk1"/>
                </a:solidFill>
              </a:rPr>
              <a:t>‹#›</a:t>
            </a:fld>
            <a:endParaRPr b="1" sz="18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9"/>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Software / Hardware used</a:t>
            </a:r>
            <a:endParaRPr b="1" sz="3600">
              <a:solidFill>
                <a:srgbClr val="7030A0"/>
              </a:solidFill>
              <a:latin typeface="Times New Roman"/>
              <a:ea typeface="Times New Roman"/>
              <a:cs typeface="Times New Roman"/>
              <a:sym typeface="Times New Roman"/>
            </a:endParaRPr>
          </a:p>
        </p:txBody>
      </p:sp>
      <p:sp>
        <p:nvSpPr>
          <p:cNvPr id="167" name="Google Shape;167;p9"/>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68" name="Google Shape;168;p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69" name="Google Shape;169;p9"/>
          <p:cNvSpPr txBox="1"/>
          <p:nvPr/>
        </p:nvSpPr>
        <p:spPr>
          <a:xfrm>
            <a:off x="2195736" y="1556792"/>
            <a:ext cx="4572000" cy="2498954"/>
          </a:xfrm>
          <a:prstGeom prst="rect">
            <a:avLst/>
          </a:prstGeom>
          <a:noFill/>
          <a:ln>
            <a:noFill/>
          </a:ln>
        </p:spPr>
        <p:txBody>
          <a:bodyPr anchorCtr="0" anchor="t" bIns="45700" lIns="91425" spcFirstLastPara="1" rIns="91425" wrap="square" tIns="45700">
            <a:spAutoFit/>
          </a:bodyPr>
          <a:lstStyle/>
          <a:p>
            <a:pPr indent="-228600" lvl="2" marL="1143000" marR="0" rtl="0" algn="l">
              <a:lnSpc>
                <a:spcPct val="107000"/>
              </a:lnSpc>
              <a:spcBef>
                <a:spcPts val="0"/>
              </a:spcBef>
              <a:spcAft>
                <a:spcPts val="0"/>
              </a:spcAft>
              <a:buClr>
                <a:srgbClr val="000000"/>
              </a:buClr>
              <a:buSzPts val="2000"/>
              <a:buFont typeface="Arial"/>
              <a:buAutoNum type="arabicPeriod"/>
            </a:pPr>
            <a:r>
              <a:rPr b="0" i="0" lang="en-US" sz="2000" u="none" cap="none" strike="noStrike">
                <a:solidFill>
                  <a:srgbClr val="000000"/>
                </a:solidFill>
                <a:latin typeface="Times New Roman"/>
                <a:ea typeface="Times New Roman"/>
                <a:cs typeface="Times New Roman"/>
                <a:sym typeface="Times New Roman"/>
              </a:rPr>
              <a:t>Windows 11</a:t>
            </a:r>
            <a:endParaRPr b="0" i="0" sz="20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495"/>
              </a:spcBef>
              <a:spcAft>
                <a:spcPts val="0"/>
              </a:spcAft>
              <a:buClr>
                <a:srgbClr val="000000"/>
              </a:buClr>
              <a:buSzPts val="2000"/>
              <a:buFont typeface="Arial"/>
              <a:buAutoNum type="arabicPeriod"/>
            </a:pPr>
            <a:r>
              <a:rPr b="0" i="0" lang="en-US" sz="2000" u="none" cap="none" strike="noStrike">
                <a:solidFill>
                  <a:srgbClr val="000000"/>
                </a:solidFill>
                <a:latin typeface="Times New Roman"/>
                <a:ea typeface="Times New Roman"/>
                <a:cs typeface="Times New Roman"/>
                <a:sym typeface="Times New Roman"/>
              </a:rPr>
              <a:t>HTML</a:t>
            </a:r>
            <a:endParaRPr b="0" i="0" sz="20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875"/>
              </a:spcBef>
              <a:spcAft>
                <a:spcPts val="0"/>
              </a:spcAft>
              <a:buClr>
                <a:srgbClr val="000000"/>
              </a:buClr>
              <a:buSzPts val="2000"/>
              <a:buFont typeface="Arial"/>
              <a:buAutoNum type="arabicPeriod"/>
            </a:pPr>
            <a:r>
              <a:rPr b="0" i="0" lang="en-US" sz="2000" u="none" cap="none" strike="noStrike">
                <a:solidFill>
                  <a:srgbClr val="000000"/>
                </a:solidFill>
                <a:latin typeface="Times New Roman"/>
                <a:ea typeface="Times New Roman"/>
                <a:cs typeface="Times New Roman"/>
                <a:sym typeface="Times New Roman"/>
              </a:rPr>
              <a:t>CSS</a:t>
            </a:r>
            <a:endParaRPr b="0" i="0" sz="20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905"/>
              </a:spcBef>
              <a:spcAft>
                <a:spcPts val="0"/>
              </a:spcAft>
              <a:buClr>
                <a:srgbClr val="000000"/>
              </a:buClr>
              <a:buSzPts val="2000"/>
              <a:buFont typeface="Arial"/>
              <a:buAutoNum type="arabicPeriod"/>
            </a:pPr>
            <a:r>
              <a:rPr b="0" i="0" lang="en-US" sz="2000" u="none" cap="none" strike="noStrike">
                <a:solidFill>
                  <a:srgbClr val="000000"/>
                </a:solidFill>
                <a:latin typeface="Times New Roman"/>
                <a:ea typeface="Times New Roman"/>
                <a:cs typeface="Times New Roman"/>
                <a:sym typeface="Times New Roman"/>
              </a:rPr>
              <a:t>Java script</a:t>
            </a:r>
            <a:endParaRPr b="0" i="0" sz="20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800"/>
              </a:spcBef>
              <a:spcAft>
                <a:spcPts val="0"/>
              </a:spcAft>
              <a:buClr>
                <a:srgbClr val="000000"/>
              </a:buClr>
              <a:buSzPts val="2000"/>
              <a:buFont typeface="Arial"/>
              <a:buAutoNum type="arabicPeriod"/>
            </a:pPr>
            <a:r>
              <a:rPr b="0" i="0" lang="en-US" sz="2000" u="none" cap="none" strike="noStrike">
                <a:solidFill>
                  <a:srgbClr val="000000"/>
                </a:solidFill>
                <a:latin typeface="Times New Roman"/>
                <a:ea typeface="Times New Roman"/>
                <a:cs typeface="Times New Roman"/>
                <a:sym typeface="Times New Roman"/>
              </a:rPr>
              <a:t>VS Code</a:t>
            </a:r>
            <a:endParaRPr b="0" i="0" sz="20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0"/>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Architecture / Methodology used</a:t>
            </a:r>
            <a:endParaRPr b="1" sz="3600">
              <a:solidFill>
                <a:srgbClr val="7030A0"/>
              </a:solidFill>
              <a:latin typeface="Times New Roman"/>
              <a:ea typeface="Times New Roman"/>
              <a:cs typeface="Times New Roman"/>
              <a:sym typeface="Times New Roman"/>
            </a:endParaRPr>
          </a:p>
        </p:txBody>
      </p:sp>
      <p:sp>
        <p:nvSpPr>
          <p:cNvPr id="175" name="Google Shape;175;p10"/>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76" name="Google Shape;176;p10"/>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descr="https://lh5.googleusercontent.com/wWsumFq3FTKeyKfaBxGhGXy9yz_Y1BsIFbXsY58IJTZce8r7p90zefPQ6wcAiX1n2RGQMJ53V6YXhK9zXdwrFXbdRtCaYakyCLZcZvDlBzWlCar5WA6UpraDASw88ZPgYEZGNjyEOEJlhO5Ik86VEw" id="177" name="Google Shape;177;p10"/>
          <p:cNvPicPr preferRelativeResize="0"/>
          <p:nvPr/>
        </p:nvPicPr>
        <p:blipFill rotWithShape="1">
          <a:blip r:embed="rId3">
            <a:alphaModFix/>
          </a:blip>
          <a:srcRect b="24445" l="29878" r="15804" t="25681"/>
          <a:stretch/>
        </p:blipFill>
        <p:spPr>
          <a:xfrm>
            <a:off x="714348" y="1142984"/>
            <a:ext cx="8278072" cy="42754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1"/>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System Design - Flow Chart/DFD/ER </a:t>
            </a:r>
            <a:endParaRPr b="1" sz="6000">
              <a:solidFill>
                <a:srgbClr val="7030A0"/>
              </a:solidFill>
              <a:latin typeface="Times New Roman"/>
              <a:ea typeface="Times New Roman"/>
              <a:cs typeface="Times New Roman"/>
              <a:sym typeface="Times New Roman"/>
            </a:endParaRPr>
          </a:p>
        </p:txBody>
      </p:sp>
      <p:sp>
        <p:nvSpPr>
          <p:cNvPr id="183" name="Google Shape;183;p11"/>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84" name="Google Shape;184;p11"/>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descr="fsdsds" id="185" name="Google Shape;185;p11"/>
          <p:cNvSpPr/>
          <p:nvPr/>
        </p:nvSpPr>
        <p:spPr>
          <a:xfrm>
            <a:off x="461120" y="1272056"/>
            <a:ext cx="1783800" cy="520500"/>
          </a:xfrm>
          <a:prstGeom prst="ellipse">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C0C0C"/>
                </a:solidFill>
                <a:latin typeface="Gill Sans"/>
                <a:ea typeface="Gill Sans"/>
                <a:cs typeface="Gill Sans"/>
                <a:sym typeface="Gill Sans"/>
              </a:rPr>
              <a:t>Start</a:t>
            </a:r>
            <a:endParaRPr b="0" i="0" sz="1400" u="none" cap="none" strike="noStrike">
              <a:solidFill>
                <a:srgbClr val="000000"/>
              </a:solidFill>
              <a:latin typeface="Arial"/>
              <a:ea typeface="Arial"/>
              <a:cs typeface="Arial"/>
              <a:sym typeface="Arial"/>
            </a:endParaRPr>
          </a:p>
        </p:txBody>
      </p:sp>
      <p:sp>
        <p:nvSpPr>
          <p:cNvPr id="186" name="Google Shape;186;p11"/>
          <p:cNvSpPr/>
          <p:nvPr/>
        </p:nvSpPr>
        <p:spPr>
          <a:xfrm>
            <a:off x="212164" y="2071329"/>
            <a:ext cx="2304256" cy="786562"/>
          </a:xfrm>
          <a:prstGeom prst="flowChartInputOutput">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Select Food Waste/Excess Food</a:t>
            </a:r>
            <a:endParaRPr b="0" i="0" sz="1400" u="none" cap="none" strike="noStrike">
              <a:solidFill>
                <a:srgbClr val="000000"/>
              </a:solidFill>
              <a:latin typeface="Arial"/>
              <a:ea typeface="Arial"/>
              <a:cs typeface="Arial"/>
              <a:sym typeface="Arial"/>
            </a:endParaRPr>
          </a:p>
        </p:txBody>
      </p:sp>
      <p:sp>
        <p:nvSpPr>
          <p:cNvPr id="187" name="Google Shape;187;p11"/>
          <p:cNvSpPr/>
          <p:nvPr/>
        </p:nvSpPr>
        <p:spPr>
          <a:xfrm>
            <a:off x="2713630" y="1646167"/>
            <a:ext cx="2022411" cy="1634611"/>
          </a:xfrm>
          <a:prstGeom prst="flowChartDecision">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Self-manage/</a:t>
            </a:r>
            <a:endParaRPr b="1" i="0" sz="1400" u="none" cap="none" strike="noStrike">
              <a:solidFill>
                <a:schemeClr val="dk1"/>
              </a:solidFill>
              <a:latin typeface="Gill Sans"/>
              <a:ea typeface="Gill Sans"/>
              <a:cs typeface="Gill Sans"/>
              <a:sym typeface="Gill Sans"/>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Book managing agent</a:t>
            </a:r>
            <a:endParaRPr b="0" i="0" sz="1400" u="none" cap="none" strike="noStrike">
              <a:solidFill>
                <a:srgbClr val="000000"/>
              </a:solidFill>
              <a:latin typeface="Arial"/>
              <a:ea typeface="Arial"/>
              <a:cs typeface="Arial"/>
              <a:sym typeface="Arial"/>
            </a:endParaRPr>
          </a:p>
        </p:txBody>
      </p:sp>
      <p:cxnSp>
        <p:nvCxnSpPr>
          <p:cNvPr id="188" name="Google Shape;188;p11"/>
          <p:cNvCxnSpPr/>
          <p:nvPr/>
        </p:nvCxnSpPr>
        <p:spPr>
          <a:xfrm>
            <a:off x="3724835" y="3279872"/>
            <a:ext cx="0" cy="581176"/>
          </a:xfrm>
          <a:prstGeom prst="straightConnector1">
            <a:avLst/>
          </a:prstGeom>
          <a:noFill/>
          <a:ln cap="rnd" cmpd="sng" w="12700">
            <a:solidFill>
              <a:schemeClr val="dk1"/>
            </a:solidFill>
            <a:prstDash val="solid"/>
            <a:round/>
            <a:headEnd len="sm" w="sm" type="none"/>
            <a:tailEnd len="med" w="med" type="triangle"/>
          </a:ln>
        </p:spPr>
      </p:cxnSp>
      <p:cxnSp>
        <p:nvCxnSpPr>
          <p:cNvPr id="189" name="Google Shape;189;p11"/>
          <p:cNvCxnSpPr>
            <a:stCxn id="183" idx="3"/>
          </p:cNvCxnSpPr>
          <p:nvPr/>
        </p:nvCxnSpPr>
        <p:spPr>
          <a:xfrm flipH="1" rot="10800000">
            <a:off x="2686050" y="6528714"/>
            <a:ext cx="865200" cy="10200"/>
          </a:xfrm>
          <a:prstGeom prst="straightConnector1">
            <a:avLst/>
          </a:prstGeom>
          <a:noFill/>
          <a:ln cap="rnd" cmpd="sng" w="12700">
            <a:solidFill>
              <a:schemeClr val="dk1"/>
            </a:solidFill>
            <a:prstDash val="solid"/>
            <a:round/>
            <a:headEnd len="sm" w="sm" type="none"/>
            <a:tailEnd len="med" w="med" type="triangle"/>
          </a:ln>
        </p:spPr>
      </p:cxnSp>
      <p:sp>
        <p:nvSpPr>
          <p:cNvPr id="190" name="Google Shape;190;p11"/>
          <p:cNvSpPr/>
          <p:nvPr/>
        </p:nvSpPr>
        <p:spPr>
          <a:xfrm>
            <a:off x="5359749" y="2056353"/>
            <a:ext cx="2028821" cy="997989"/>
          </a:xfrm>
          <a:prstGeom prst="flowChartInputOutput">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Show Self-managing ways</a:t>
            </a:r>
            <a:endParaRPr b="0" i="0" sz="1400" u="none" cap="none" strike="noStrike">
              <a:solidFill>
                <a:srgbClr val="000000"/>
              </a:solidFill>
              <a:latin typeface="Arial"/>
              <a:ea typeface="Arial"/>
              <a:cs typeface="Arial"/>
              <a:sym typeface="Arial"/>
            </a:endParaRPr>
          </a:p>
        </p:txBody>
      </p:sp>
      <p:sp>
        <p:nvSpPr>
          <p:cNvPr id="191" name="Google Shape;191;p11"/>
          <p:cNvSpPr/>
          <p:nvPr/>
        </p:nvSpPr>
        <p:spPr>
          <a:xfrm>
            <a:off x="5139883" y="3897027"/>
            <a:ext cx="1906128" cy="924300"/>
          </a:xfrm>
          <a:prstGeom prst="rect">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Select an Agent and send the details</a:t>
            </a:r>
            <a:endParaRPr b="0" i="0" sz="1400" u="none" cap="none" strike="noStrike">
              <a:solidFill>
                <a:srgbClr val="000000"/>
              </a:solidFill>
              <a:latin typeface="Arial"/>
              <a:ea typeface="Arial"/>
              <a:cs typeface="Arial"/>
              <a:sym typeface="Arial"/>
            </a:endParaRPr>
          </a:p>
        </p:txBody>
      </p:sp>
      <p:sp>
        <p:nvSpPr>
          <p:cNvPr id="192" name="Google Shape;192;p11"/>
          <p:cNvSpPr/>
          <p:nvPr/>
        </p:nvSpPr>
        <p:spPr>
          <a:xfrm>
            <a:off x="2339752" y="3849194"/>
            <a:ext cx="2500883" cy="972133"/>
          </a:xfrm>
          <a:prstGeom prst="flowChartInputOutput">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Enter details for booking</a:t>
            </a:r>
            <a:endParaRPr b="0" i="0" sz="1400" u="none" cap="none" strike="noStrike">
              <a:solidFill>
                <a:srgbClr val="000000"/>
              </a:solidFill>
              <a:latin typeface="Arial"/>
              <a:ea typeface="Arial"/>
              <a:cs typeface="Arial"/>
              <a:sym typeface="Arial"/>
            </a:endParaRPr>
          </a:p>
        </p:txBody>
      </p:sp>
      <p:cxnSp>
        <p:nvCxnSpPr>
          <p:cNvPr id="193" name="Google Shape;193;p11"/>
          <p:cNvCxnSpPr>
            <a:stCxn id="186" idx="5"/>
          </p:cNvCxnSpPr>
          <p:nvPr/>
        </p:nvCxnSpPr>
        <p:spPr>
          <a:xfrm flipH="1" rot="10800000">
            <a:off x="2285994" y="2454110"/>
            <a:ext cx="446400" cy="10500"/>
          </a:xfrm>
          <a:prstGeom prst="straightConnector1">
            <a:avLst/>
          </a:prstGeom>
          <a:noFill/>
          <a:ln cap="rnd" cmpd="sng" w="12700">
            <a:solidFill>
              <a:schemeClr val="dk1"/>
            </a:solidFill>
            <a:prstDash val="solid"/>
            <a:round/>
            <a:headEnd len="sm" w="sm" type="none"/>
            <a:tailEnd len="med" w="med" type="triangle"/>
          </a:ln>
        </p:spPr>
      </p:cxnSp>
      <p:cxnSp>
        <p:nvCxnSpPr>
          <p:cNvPr id="194" name="Google Shape;194;p11"/>
          <p:cNvCxnSpPr>
            <a:stCxn id="185" idx="4"/>
            <a:endCxn id="186" idx="1"/>
          </p:cNvCxnSpPr>
          <p:nvPr/>
        </p:nvCxnSpPr>
        <p:spPr>
          <a:xfrm>
            <a:off x="1353020" y="1792556"/>
            <a:ext cx="11400" cy="278700"/>
          </a:xfrm>
          <a:prstGeom prst="straightConnector1">
            <a:avLst/>
          </a:prstGeom>
          <a:noFill/>
          <a:ln cap="rnd" cmpd="sng" w="12700">
            <a:solidFill>
              <a:schemeClr val="dk1"/>
            </a:solidFill>
            <a:prstDash val="solid"/>
            <a:round/>
            <a:headEnd len="sm" w="sm" type="none"/>
            <a:tailEnd len="med" w="med" type="triangle"/>
          </a:ln>
        </p:spPr>
      </p:cxnSp>
      <p:cxnSp>
        <p:nvCxnSpPr>
          <p:cNvPr id="195" name="Google Shape;195;p11"/>
          <p:cNvCxnSpPr>
            <a:stCxn id="192" idx="5"/>
          </p:cNvCxnSpPr>
          <p:nvPr/>
        </p:nvCxnSpPr>
        <p:spPr>
          <a:xfrm flipH="1" rot="10800000">
            <a:off x="4590547" y="4331061"/>
            <a:ext cx="555900" cy="4200"/>
          </a:xfrm>
          <a:prstGeom prst="straightConnector1">
            <a:avLst/>
          </a:prstGeom>
          <a:noFill/>
          <a:ln cap="rnd" cmpd="sng" w="12700">
            <a:solidFill>
              <a:schemeClr val="dk1"/>
            </a:solidFill>
            <a:prstDash val="solid"/>
            <a:round/>
            <a:headEnd len="sm" w="sm" type="none"/>
            <a:tailEnd len="med" w="med" type="triangle"/>
          </a:ln>
        </p:spPr>
      </p:cxnSp>
      <p:sp>
        <p:nvSpPr>
          <p:cNvPr id="196" name="Google Shape;196;p11"/>
          <p:cNvSpPr/>
          <p:nvPr/>
        </p:nvSpPr>
        <p:spPr>
          <a:xfrm>
            <a:off x="5009396" y="5286609"/>
            <a:ext cx="2226900" cy="924300"/>
          </a:xfrm>
          <a:prstGeom prst="rect">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Gill Sans"/>
                <a:ea typeface="Gill Sans"/>
                <a:cs typeface="Gill Sans"/>
                <a:sym typeface="Gill Sans"/>
              </a:rPr>
              <a:t>Agent arrives and collect the resources</a:t>
            </a:r>
            <a:endParaRPr b="0" i="0" sz="1400" u="none" cap="none" strike="noStrike">
              <a:solidFill>
                <a:srgbClr val="000000"/>
              </a:solidFill>
              <a:latin typeface="Arial"/>
              <a:ea typeface="Arial"/>
              <a:cs typeface="Arial"/>
              <a:sym typeface="Arial"/>
            </a:endParaRPr>
          </a:p>
        </p:txBody>
      </p:sp>
      <p:cxnSp>
        <p:nvCxnSpPr>
          <p:cNvPr id="197" name="Google Shape;197;p11"/>
          <p:cNvCxnSpPr/>
          <p:nvPr/>
        </p:nvCxnSpPr>
        <p:spPr>
          <a:xfrm flipH="1" rot="-5400000">
            <a:off x="7195946" y="2595697"/>
            <a:ext cx="673800" cy="593100"/>
          </a:xfrm>
          <a:prstGeom prst="bentConnector3">
            <a:avLst>
              <a:gd fmla="val 330" name="adj1"/>
            </a:avLst>
          </a:prstGeom>
          <a:noFill/>
          <a:ln cap="rnd" cmpd="sng" w="12700">
            <a:solidFill>
              <a:schemeClr val="dk1"/>
            </a:solidFill>
            <a:prstDash val="solid"/>
            <a:round/>
            <a:headEnd len="sm" w="sm" type="none"/>
            <a:tailEnd len="med" w="med" type="triangle"/>
          </a:ln>
        </p:spPr>
      </p:cxnSp>
      <p:sp>
        <p:nvSpPr>
          <p:cNvPr id="198" name="Google Shape;198;p11"/>
          <p:cNvSpPr/>
          <p:nvPr/>
        </p:nvSpPr>
        <p:spPr>
          <a:xfrm>
            <a:off x="7046011" y="3233716"/>
            <a:ext cx="1605857" cy="711896"/>
          </a:xfrm>
          <a:prstGeom prst="ellipse">
            <a:avLst/>
          </a:prstGeom>
          <a:noFill/>
          <a:ln cap="rnd" cmpd="sng" w="222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dk1"/>
                </a:solidFill>
                <a:latin typeface="Gill Sans"/>
                <a:ea typeface="Gill Sans"/>
                <a:cs typeface="Gill Sans"/>
                <a:sym typeface="Gill Sans"/>
              </a:rPr>
              <a:t>End</a:t>
            </a:r>
            <a:endParaRPr b="0" i="0" sz="1400" u="none" cap="none" strike="noStrike">
              <a:solidFill>
                <a:srgbClr val="000000"/>
              </a:solidFill>
              <a:latin typeface="Arial"/>
              <a:ea typeface="Arial"/>
              <a:cs typeface="Arial"/>
              <a:sym typeface="Arial"/>
            </a:endParaRPr>
          </a:p>
        </p:txBody>
      </p:sp>
      <p:cxnSp>
        <p:nvCxnSpPr>
          <p:cNvPr id="199" name="Google Shape;199;p11"/>
          <p:cNvCxnSpPr/>
          <p:nvPr/>
        </p:nvCxnSpPr>
        <p:spPr>
          <a:xfrm rot="-5400000">
            <a:off x="6657294" y="4485312"/>
            <a:ext cx="1803000" cy="612600"/>
          </a:xfrm>
          <a:prstGeom prst="bentConnector2">
            <a:avLst/>
          </a:prstGeom>
          <a:noFill/>
          <a:ln cap="rnd" cmpd="sng" w="12700">
            <a:solidFill>
              <a:schemeClr val="dk1"/>
            </a:solidFill>
            <a:prstDash val="solid"/>
            <a:round/>
            <a:headEnd len="sm" w="sm" type="none"/>
            <a:tailEnd len="med" w="med" type="triangle"/>
          </a:ln>
        </p:spPr>
      </p:cxnSp>
      <p:cxnSp>
        <p:nvCxnSpPr>
          <p:cNvPr id="200" name="Google Shape;200;p11"/>
          <p:cNvCxnSpPr>
            <a:stCxn id="191" idx="2"/>
          </p:cNvCxnSpPr>
          <p:nvPr/>
        </p:nvCxnSpPr>
        <p:spPr>
          <a:xfrm>
            <a:off x="6092947" y="4821327"/>
            <a:ext cx="0" cy="439200"/>
          </a:xfrm>
          <a:prstGeom prst="straightConnector1">
            <a:avLst/>
          </a:prstGeom>
          <a:noFill/>
          <a:ln cap="flat" cmpd="sng" w="9525">
            <a:solidFill>
              <a:schemeClr val="dk2"/>
            </a:solidFill>
            <a:prstDash val="solid"/>
            <a:round/>
            <a:headEnd len="sm" w="sm" type="none"/>
            <a:tailEnd len="med" w="med" type="triangle"/>
          </a:ln>
        </p:spPr>
      </p:cxnSp>
      <p:sp>
        <p:nvSpPr>
          <p:cNvPr id="201" name="Google Shape;201;p11"/>
          <p:cNvSpPr txBox="1"/>
          <p:nvPr/>
        </p:nvSpPr>
        <p:spPr>
          <a:xfrm>
            <a:off x="4597104" y="1934976"/>
            <a:ext cx="1032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Gill Sans"/>
                <a:ea typeface="Gill Sans"/>
                <a:cs typeface="Gill Sans"/>
                <a:sym typeface="Gill Sans"/>
              </a:rPr>
              <a:t>Self-Manage</a:t>
            </a:r>
            <a:endParaRPr b="0" i="0" sz="1400" u="none" cap="none" strike="noStrike">
              <a:solidFill>
                <a:srgbClr val="000000"/>
              </a:solidFill>
              <a:latin typeface="Gill Sans"/>
              <a:ea typeface="Gill Sans"/>
              <a:cs typeface="Gill Sans"/>
              <a:sym typeface="Gill Sans"/>
            </a:endParaRPr>
          </a:p>
        </p:txBody>
      </p:sp>
      <p:sp>
        <p:nvSpPr>
          <p:cNvPr id="202" name="Google Shape;202;p11"/>
          <p:cNvSpPr txBox="1"/>
          <p:nvPr/>
        </p:nvSpPr>
        <p:spPr>
          <a:xfrm>
            <a:off x="3704041" y="3233716"/>
            <a:ext cx="1032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Gill Sans"/>
                <a:ea typeface="Gill Sans"/>
                <a:cs typeface="Gill Sans"/>
                <a:sym typeface="Gill Sans"/>
              </a:rPr>
              <a:t>Book agent</a:t>
            </a:r>
            <a:endParaRPr b="0" i="0" sz="1400" u="none" cap="none" strike="noStrike">
              <a:solidFill>
                <a:srgbClr val="000000"/>
              </a:solidFill>
              <a:latin typeface="Gill Sans"/>
              <a:ea typeface="Gill Sans"/>
              <a:cs typeface="Gill Sans"/>
              <a:sym typeface="Gill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2"/>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System Design - Flow Chart/DFD/ER </a:t>
            </a:r>
            <a:endParaRPr b="1" sz="6000">
              <a:solidFill>
                <a:srgbClr val="7030A0"/>
              </a:solidFill>
              <a:latin typeface="Times New Roman"/>
              <a:ea typeface="Times New Roman"/>
              <a:cs typeface="Times New Roman"/>
              <a:sym typeface="Times New Roman"/>
            </a:endParaRPr>
          </a:p>
        </p:txBody>
      </p:sp>
      <p:sp>
        <p:nvSpPr>
          <p:cNvPr id="208" name="Google Shape;208;p12"/>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09" name="Google Shape;209;p12"/>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10" name="Google Shape;210;p12"/>
          <p:cNvPicPr preferRelativeResize="0"/>
          <p:nvPr/>
        </p:nvPicPr>
        <p:blipFill rotWithShape="1">
          <a:blip r:embed="rId3">
            <a:alphaModFix/>
          </a:blip>
          <a:srcRect b="0" l="0" r="0" t="0"/>
          <a:stretch/>
        </p:blipFill>
        <p:spPr>
          <a:xfrm>
            <a:off x="1187624" y="1268760"/>
            <a:ext cx="6984776" cy="439248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3"/>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System Design - Flow Chart/DFD/ER </a:t>
            </a:r>
            <a:endParaRPr b="1" sz="6000">
              <a:solidFill>
                <a:srgbClr val="7030A0"/>
              </a:solidFill>
              <a:latin typeface="Times New Roman"/>
              <a:ea typeface="Times New Roman"/>
              <a:cs typeface="Times New Roman"/>
              <a:sym typeface="Times New Roman"/>
            </a:endParaRPr>
          </a:p>
        </p:txBody>
      </p:sp>
      <p:sp>
        <p:nvSpPr>
          <p:cNvPr id="216" name="Google Shape;216;p13"/>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17" name="Google Shape;217;p13"/>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18" name="Google Shape;218;p13"/>
          <p:cNvPicPr preferRelativeResize="0"/>
          <p:nvPr/>
        </p:nvPicPr>
        <p:blipFill rotWithShape="1">
          <a:blip r:embed="rId3">
            <a:alphaModFix/>
          </a:blip>
          <a:srcRect b="35240" l="37494" r="23532" t="27140"/>
          <a:stretch/>
        </p:blipFill>
        <p:spPr>
          <a:xfrm>
            <a:off x="628650" y="1052736"/>
            <a:ext cx="7886700" cy="460851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4"/>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Module Description</a:t>
            </a:r>
            <a:endParaRPr b="1" sz="9600">
              <a:solidFill>
                <a:srgbClr val="7030A0"/>
              </a:solidFill>
              <a:latin typeface="Times New Roman"/>
              <a:ea typeface="Times New Roman"/>
              <a:cs typeface="Times New Roman"/>
              <a:sym typeface="Times New Roman"/>
            </a:endParaRPr>
          </a:p>
        </p:txBody>
      </p:sp>
      <p:sp>
        <p:nvSpPr>
          <p:cNvPr id="224" name="Google Shape;224;p14"/>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25" name="Google Shape;225;p14"/>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26" name="Google Shape;226;p14"/>
          <p:cNvSpPr txBox="1"/>
          <p:nvPr/>
        </p:nvSpPr>
        <p:spPr>
          <a:xfrm>
            <a:off x="628650" y="880941"/>
            <a:ext cx="7975798" cy="547541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1800" u="none" cap="none" strike="noStrike">
                <a:solidFill>
                  <a:srgbClr val="000000"/>
                </a:solidFill>
                <a:latin typeface="Times New Roman"/>
                <a:ea typeface="Times New Roman"/>
                <a:cs typeface="Times New Roman"/>
                <a:sym typeface="Times New Roman"/>
              </a:rPr>
              <a:t>Food waste and self-manage module</a:t>
            </a:r>
            <a:endParaRPr b="0" i="0" sz="1800" u="none" cap="none" strike="noStrike">
              <a:solidFill>
                <a:srgbClr val="000000"/>
              </a:solidFill>
              <a:latin typeface="Times New Roman"/>
              <a:ea typeface="Times New Roman"/>
              <a:cs typeface="Times New Roman"/>
              <a:sym typeface="Times New Roman"/>
            </a:endParaRPr>
          </a:p>
          <a:p>
            <a:pPr indent="-342900" lvl="0" marL="342900" marR="0" rtl="0" algn="l">
              <a:lnSpc>
                <a:spcPct val="107000"/>
              </a:lnSpc>
              <a:spcBef>
                <a:spcPts val="1990"/>
              </a:spcBef>
              <a:spcAft>
                <a:spcPts val="0"/>
              </a:spcAft>
              <a:buClr>
                <a:srgbClr val="000000"/>
              </a:buClr>
              <a:buSzPts val="1800"/>
              <a:buFont typeface="Arial"/>
              <a:buAutoNum type="arabicPeriod"/>
            </a:pPr>
            <a:r>
              <a:rPr b="0" i="0" lang="en-US" sz="1800" u="none" cap="none" strike="noStrike">
                <a:solidFill>
                  <a:srgbClr val="000000"/>
                </a:solidFill>
                <a:latin typeface="Times New Roman"/>
                <a:ea typeface="Times New Roman"/>
                <a:cs typeface="Times New Roman"/>
                <a:sym typeface="Times New Roman"/>
              </a:rPr>
              <a:t>Shows information how to deal with Food waste</a:t>
            </a:r>
            <a:endParaRPr b="0" i="0" sz="1800" u="none" cap="none" strike="noStrike">
              <a:solidFill>
                <a:srgbClr val="000000"/>
              </a:solidFill>
              <a:latin typeface="Times New Roman"/>
              <a:ea typeface="Times New Roman"/>
              <a:cs typeface="Times New Roman"/>
              <a:sym typeface="Times New Roman"/>
            </a:endParaRPr>
          </a:p>
          <a:p>
            <a:pPr indent="-228600" lvl="0" marL="342900" marR="0" rtl="0" algn="l">
              <a:lnSpc>
                <a:spcPct val="107000"/>
              </a:lnSpc>
              <a:spcBef>
                <a:spcPts val="1990"/>
              </a:spcBef>
              <a:spcAft>
                <a:spcPts val="0"/>
              </a:spcAft>
              <a:buClr>
                <a:srgbClr val="000000"/>
              </a:buClr>
              <a:buSzPts val="1800"/>
              <a:buFont typeface="Arial"/>
              <a:buNone/>
            </a:pPr>
            <a:r>
              <a:t/>
            </a:r>
            <a:endParaRPr b="0" i="0" sz="1800" u="none" cap="none" strike="noStrike">
              <a:solidFill>
                <a:srgbClr val="000000"/>
              </a:solidFill>
              <a:latin typeface="Times New Roman"/>
              <a:ea typeface="Times New Roman"/>
              <a:cs typeface="Times New Roman"/>
              <a:sym typeface="Times New Roman"/>
            </a:endParaRPr>
          </a:p>
          <a:p>
            <a:pPr indent="0" lvl="0" marL="0" marR="0" rtl="0" algn="l">
              <a:lnSpc>
                <a:spcPct val="107000"/>
              </a:lnSpc>
              <a:spcBef>
                <a:spcPts val="800"/>
              </a:spcBef>
              <a:spcAft>
                <a:spcPts val="0"/>
              </a:spcAft>
              <a:buNone/>
            </a:pPr>
            <a:r>
              <a:rPr b="0" i="0" lang="en-US" sz="1800" u="none" cap="none" strike="noStrike">
                <a:solidFill>
                  <a:srgbClr val="000000"/>
                </a:solidFill>
                <a:latin typeface="Times New Roman"/>
                <a:ea typeface="Times New Roman"/>
                <a:cs typeface="Times New Roman"/>
                <a:sym typeface="Times New Roman"/>
              </a:rPr>
              <a:t>Excess food and self-manage module</a:t>
            </a:r>
            <a:endParaRPr b="0" i="0" sz="1800" u="none" cap="none" strike="noStrike">
              <a:solidFill>
                <a:srgbClr val="000000"/>
              </a:solidFill>
              <a:latin typeface="Times New Roman"/>
              <a:ea typeface="Times New Roman"/>
              <a:cs typeface="Times New Roman"/>
              <a:sym typeface="Times New Roman"/>
            </a:endParaRPr>
          </a:p>
          <a:p>
            <a:pPr indent="0" lvl="0" marL="0" marR="0" rtl="0" algn="l">
              <a:lnSpc>
                <a:spcPct val="107000"/>
              </a:lnSpc>
              <a:spcBef>
                <a:spcPts val="1990"/>
              </a:spcBef>
              <a:spcAft>
                <a:spcPts val="0"/>
              </a:spcAft>
              <a:buNone/>
            </a:pPr>
            <a:r>
              <a:rPr b="0" i="0" lang="en-US" sz="1800" u="none" cap="none" strike="noStrike">
                <a:solidFill>
                  <a:srgbClr val="000000"/>
                </a:solidFill>
                <a:latin typeface="Times New Roman"/>
                <a:ea typeface="Times New Roman"/>
                <a:cs typeface="Times New Roman"/>
                <a:sym typeface="Times New Roman"/>
              </a:rPr>
              <a:t>2.  Shows information how to deal with Excess food</a:t>
            </a:r>
            <a:endParaRPr/>
          </a:p>
          <a:p>
            <a:pPr indent="0" lvl="0" marL="0" marR="0" rtl="0" algn="l">
              <a:lnSpc>
                <a:spcPct val="107000"/>
              </a:lnSpc>
              <a:spcBef>
                <a:spcPts val="825"/>
              </a:spcBef>
              <a:spcAft>
                <a:spcPts val="0"/>
              </a:spcAft>
              <a:buNone/>
            </a:pPr>
            <a:r>
              <a:rPr b="0" i="0" lang="en-US" sz="1800" u="none" cap="none" strike="noStrike">
                <a:solidFill>
                  <a:srgbClr val="000000"/>
                </a:solidFill>
                <a:latin typeface="Times New Roman"/>
                <a:ea typeface="Times New Roman"/>
                <a:cs typeface="Times New Roman"/>
                <a:sym typeface="Times New Roman"/>
              </a:rPr>
              <a:t> Both and self-manage module</a:t>
            </a:r>
            <a:endParaRPr/>
          </a:p>
          <a:p>
            <a:pPr indent="0" lvl="0" marL="0" marR="0" rtl="0" algn="l">
              <a:lnSpc>
                <a:spcPct val="107000"/>
              </a:lnSpc>
              <a:spcBef>
                <a:spcPts val="1990"/>
              </a:spcBef>
              <a:spcAft>
                <a:spcPts val="0"/>
              </a:spcAft>
              <a:buNone/>
            </a:pPr>
            <a:r>
              <a:rPr b="0" i="0" lang="en-US" sz="1800" u="none" cap="none" strike="noStrike">
                <a:solidFill>
                  <a:srgbClr val="000000"/>
                </a:solidFill>
                <a:latin typeface="Times New Roman"/>
                <a:ea typeface="Times New Roman"/>
                <a:cs typeface="Times New Roman"/>
                <a:sym typeface="Times New Roman"/>
              </a:rPr>
              <a:t>3.  Shows information how to deal with both Food waste and Excess food</a:t>
            </a:r>
            <a:endParaRPr/>
          </a:p>
          <a:p>
            <a:pPr indent="0" lvl="0" marL="0" marR="0" rtl="0" algn="l">
              <a:lnSpc>
                <a:spcPct val="107000"/>
              </a:lnSpc>
              <a:spcBef>
                <a:spcPts val="1085"/>
              </a:spcBef>
              <a:spcAft>
                <a:spcPts val="0"/>
              </a:spcAft>
              <a:buNone/>
            </a:pPr>
            <a:br>
              <a:rPr b="0" i="0" lang="en-US" sz="1800" u="none" cap="none" strike="noStrike">
                <a:solidFill>
                  <a:srgbClr val="000000"/>
                </a:solidFill>
                <a:latin typeface="Times New Roman"/>
                <a:ea typeface="Times New Roman"/>
                <a:cs typeface="Times New Roman"/>
                <a:sym typeface="Times New Roman"/>
              </a:rPr>
            </a:br>
            <a:r>
              <a:rPr b="0" i="0" lang="en-US" sz="1800" u="none" cap="none" strike="noStrike">
                <a:solidFill>
                  <a:srgbClr val="000000"/>
                </a:solidFill>
                <a:latin typeface="Times New Roman"/>
                <a:ea typeface="Times New Roman"/>
                <a:cs typeface="Times New Roman"/>
                <a:sym typeface="Times New Roman"/>
              </a:rPr>
              <a:t>Food waste and Book agent module</a:t>
            </a:r>
            <a:endParaRPr/>
          </a:p>
          <a:p>
            <a:pPr indent="0" lvl="0" marL="0" marR="0" rtl="0" algn="l">
              <a:lnSpc>
                <a:spcPct val="107000"/>
              </a:lnSpc>
              <a:spcBef>
                <a:spcPts val="1940"/>
              </a:spcBef>
              <a:spcAft>
                <a:spcPts val="0"/>
              </a:spcAft>
              <a:buNone/>
            </a:pPr>
            <a:r>
              <a:rPr b="0" i="0" lang="en-US" sz="1800" u="none" cap="none" strike="noStrike">
                <a:solidFill>
                  <a:srgbClr val="000000"/>
                </a:solidFill>
                <a:latin typeface="Times New Roman"/>
                <a:ea typeface="Times New Roman"/>
                <a:cs typeface="Times New Roman"/>
                <a:sym typeface="Times New Roman"/>
              </a:rPr>
              <a:t>4.  Can enter Name , Number and Address to book an agent.</a:t>
            </a:r>
            <a:endParaRPr/>
          </a:p>
          <a:p>
            <a:pPr indent="0" lvl="0" marL="0" marR="0" rtl="0" algn="l">
              <a:lnSpc>
                <a:spcPct val="107000"/>
              </a:lnSpc>
              <a:spcBef>
                <a:spcPts val="990"/>
              </a:spcBef>
              <a:spcAft>
                <a:spcPts val="0"/>
              </a:spcAft>
              <a:buNone/>
            </a:pPr>
            <a:r>
              <a:rPr b="0" i="0" lang="en-US" sz="1800" u="none" cap="none" strike="noStrike">
                <a:solidFill>
                  <a:srgbClr val="000000"/>
                </a:solidFill>
                <a:latin typeface="Times New Roman"/>
                <a:ea typeface="Times New Roman"/>
                <a:cs typeface="Times New Roman"/>
                <a:sym typeface="Times New Roman"/>
              </a:rPr>
              <a:t>5.  Click submit to book an agent for Food waste.</a:t>
            </a:r>
            <a:endParaRPr/>
          </a:p>
          <a:p>
            <a:pPr indent="0" lvl="0" marL="0" marR="0" rtl="0" algn="l">
              <a:lnSpc>
                <a:spcPct val="107000"/>
              </a:lnSpc>
              <a:spcBef>
                <a:spcPts val="800"/>
              </a:spcBef>
              <a:spcAft>
                <a:spcPts val="0"/>
              </a:spcAft>
              <a:buNone/>
            </a:pPr>
            <a:r>
              <a:rPr b="0" i="0" lang="en-US" sz="1800" u="none" cap="none" strike="noStrike">
                <a:solidFill>
                  <a:srgbClr val="000000"/>
                </a:solidFill>
                <a:latin typeface="Times New Roman"/>
                <a:ea typeface="Times New Roman"/>
                <a:cs typeface="Times New Roman"/>
                <a:sym typeface="Times New Roman"/>
              </a:rPr>
              <a:t> </a:t>
            </a:r>
            <a:endParaRPr b="0" i="0" sz="18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5"/>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Module Description</a:t>
            </a:r>
            <a:endParaRPr b="1" sz="9600">
              <a:solidFill>
                <a:srgbClr val="7030A0"/>
              </a:solidFill>
              <a:latin typeface="Times New Roman"/>
              <a:ea typeface="Times New Roman"/>
              <a:cs typeface="Times New Roman"/>
              <a:sym typeface="Times New Roman"/>
            </a:endParaRPr>
          </a:p>
        </p:txBody>
      </p:sp>
      <p:sp>
        <p:nvSpPr>
          <p:cNvPr id="232" name="Google Shape;232;p15"/>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33" name="Google Shape;233;p15"/>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34" name="Google Shape;234;p15"/>
          <p:cNvSpPr txBox="1"/>
          <p:nvPr/>
        </p:nvSpPr>
        <p:spPr>
          <a:xfrm>
            <a:off x="598479" y="1225921"/>
            <a:ext cx="8263830" cy="4469813"/>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Excess food and Book agent module</a:t>
            </a:r>
            <a:endParaRPr/>
          </a:p>
          <a:p>
            <a:pPr indent="0" lvl="0" marL="0" marR="0" rtl="0" algn="l">
              <a:lnSpc>
                <a:spcPct val="107000"/>
              </a:lnSpc>
              <a:spcBef>
                <a:spcPts val="1940"/>
              </a:spcBef>
              <a:spcAft>
                <a:spcPts val="0"/>
              </a:spcAft>
              <a:buNone/>
            </a:pPr>
            <a:r>
              <a:rPr b="0" i="0" lang="en-US" sz="2200" u="none" cap="none" strike="noStrike">
                <a:solidFill>
                  <a:srgbClr val="000000"/>
                </a:solidFill>
                <a:latin typeface="Times New Roman"/>
                <a:ea typeface="Times New Roman"/>
                <a:cs typeface="Times New Roman"/>
                <a:sym typeface="Times New Roman"/>
              </a:rPr>
              <a:t>6.  Can enter Name , Number and Address to book an agent.</a:t>
            </a:r>
            <a:endParaRPr/>
          </a:p>
          <a:p>
            <a:pPr indent="0" lvl="0" marL="0" marR="0" rtl="0" algn="l">
              <a:lnSpc>
                <a:spcPct val="107000"/>
              </a:lnSpc>
              <a:spcBef>
                <a:spcPts val="990"/>
              </a:spcBef>
              <a:spcAft>
                <a:spcPts val="0"/>
              </a:spcAft>
              <a:buNone/>
            </a:pPr>
            <a:r>
              <a:rPr b="0" i="0" lang="en-US" sz="2200" u="none" cap="none" strike="noStrike">
                <a:solidFill>
                  <a:srgbClr val="000000"/>
                </a:solidFill>
                <a:latin typeface="Times New Roman"/>
                <a:ea typeface="Times New Roman"/>
                <a:cs typeface="Times New Roman"/>
                <a:sym typeface="Times New Roman"/>
              </a:rPr>
              <a:t>7.  Click submit to book an agent for Excess food.</a:t>
            </a:r>
            <a:endParaRPr/>
          </a:p>
          <a:p>
            <a:pPr indent="0" lvl="0" marL="0" marR="0" rtl="0" algn="l">
              <a:lnSpc>
                <a:spcPct val="107000"/>
              </a:lnSpc>
              <a:spcBef>
                <a:spcPts val="990"/>
              </a:spcBef>
              <a:spcAft>
                <a:spcPts val="0"/>
              </a:spcAft>
              <a:buNone/>
            </a:pPr>
            <a:r>
              <a:rPr b="0" i="0" lang="en-US" sz="2200" u="none" cap="none" strike="noStrike">
                <a:solidFill>
                  <a:srgbClr val="000000"/>
                </a:solidFill>
                <a:latin typeface="Times New Roman"/>
                <a:ea typeface="Times New Roman"/>
                <a:cs typeface="Times New Roman"/>
                <a:sym typeface="Times New Roman"/>
              </a:rPr>
              <a:t> </a:t>
            </a:r>
            <a:endParaRPr/>
          </a:p>
          <a:p>
            <a:pPr indent="0" lvl="0" marL="0" marR="0" rtl="0" algn="l">
              <a:lnSpc>
                <a:spcPct val="107000"/>
              </a:lnSpc>
              <a:spcBef>
                <a:spcPts val="1040"/>
              </a:spcBef>
              <a:spcAft>
                <a:spcPts val="0"/>
              </a:spcAft>
              <a:buNone/>
            </a:pPr>
            <a:r>
              <a:rPr b="0" i="0" lang="en-US" sz="2200" u="none" cap="none" strike="noStrike">
                <a:solidFill>
                  <a:srgbClr val="000000"/>
                </a:solidFill>
                <a:latin typeface="Times New Roman"/>
                <a:ea typeface="Times New Roman"/>
                <a:cs typeface="Times New Roman"/>
                <a:sym typeface="Times New Roman"/>
              </a:rPr>
              <a:t>Both and Book agent module</a:t>
            </a:r>
            <a:endParaRPr/>
          </a:p>
          <a:p>
            <a:pPr indent="0" lvl="0" marL="0" marR="0" rtl="0" algn="l">
              <a:lnSpc>
                <a:spcPct val="107000"/>
              </a:lnSpc>
              <a:spcBef>
                <a:spcPts val="1940"/>
              </a:spcBef>
              <a:spcAft>
                <a:spcPts val="0"/>
              </a:spcAft>
              <a:buNone/>
            </a:pPr>
            <a:r>
              <a:rPr b="0" i="0" lang="en-US" sz="2200" u="none" cap="none" strike="noStrike">
                <a:solidFill>
                  <a:srgbClr val="000000"/>
                </a:solidFill>
                <a:latin typeface="Times New Roman"/>
                <a:ea typeface="Times New Roman"/>
                <a:cs typeface="Times New Roman"/>
                <a:sym typeface="Times New Roman"/>
              </a:rPr>
              <a:t>8.  Can enter Name , Number and Address to book an agent.</a:t>
            </a:r>
            <a:endParaRPr/>
          </a:p>
          <a:p>
            <a:pPr indent="0" lvl="0" marL="0" marR="0" rtl="0" algn="l">
              <a:lnSpc>
                <a:spcPct val="107000"/>
              </a:lnSpc>
              <a:spcBef>
                <a:spcPts val="990"/>
              </a:spcBef>
              <a:spcAft>
                <a:spcPts val="0"/>
              </a:spcAft>
              <a:buNone/>
            </a:pPr>
            <a:r>
              <a:rPr b="0" i="0" lang="en-US" sz="2200" u="none" cap="none" strike="noStrike">
                <a:solidFill>
                  <a:srgbClr val="000000"/>
                </a:solidFill>
                <a:latin typeface="Times New Roman"/>
                <a:ea typeface="Times New Roman"/>
                <a:cs typeface="Times New Roman"/>
                <a:sym typeface="Times New Roman"/>
              </a:rPr>
              <a:t>9.  Click submit to book an agent for both Food waste and Excess food.</a:t>
            </a:r>
            <a:endParaRPr/>
          </a:p>
          <a:p>
            <a:pPr indent="0" lvl="0" marL="0" marR="0" rtl="0" algn="l">
              <a:lnSpc>
                <a:spcPct val="100000"/>
              </a:lnSpc>
              <a:spcBef>
                <a:spcPts val="800"/>
              </a:spcBef>
              <a:spcAft>
                <a:spcPts val="0"/>
              </a:spcAft>
              <a:buNone/>
            </a:pPr>
            <a:br>
              <a:rPr b="0" i="0" lang="en-US" sz="2400" u="none" cap="none" strike="noStrike">
                <a:solidFill>
                  <a:srgbClr val="000000"/>
                </a:solidFill>
                <a:latin typeface="Calibri"/>
                <a:ea typeface="Calibri"/>
                <a:cs typeface="Calibri"/>
                <a:sym typeface="Calibri"/>
              </a:rPr>
            </a:br>
            <a:endParaRPr b="0" i="0" sz="2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8"/>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Testing /Performance Evaluation / Results</a:t>
            </a:r>
            <a:endParaRPr b="1" sz="19900">
              <a:solidFill>
                <a:srgbClr val="7030A0"/>
              </a:solidFill>
              <a:latin typeface="Times New Roman"/>
              <a:ea typeface="Times New Roman"/>
              <a:cs typeface="Times New Roman"/>
              <a:sym typeface="Times New Roman"/>
            </a:endParaRPr>
          </a:p>
        </p:txBody>
      </p:sp>
      <p:sp>
        <p:nvSpPr>
          <p:cNvPr id="240" name="Google Shape;240;p18"/>
          <p:cNvSpPr txBox="1"/>
          <p:nvPr/>
        </p:nvSpPr>
        <p:spPr>
          <a:xfrm>
            <a:off x="1950720" y="1948934"/>
            <a:ext cx="45720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222222"/>
                </a:solidFill>
                <a:latin typeface="Arial"/>
                <a:ea typeface="Arial"/>
                <a:cs typeface="Arial"/>
                <a:sym typeface="Arial"/>
              </a:rPr>
              <a:t>  </a:t>
            </a:r>
            <a:endParaRPr b="0" i="0" sz="1800" u="none" cap="none" strike="noStrike">
              <a:solidFill>
                <a:schemeClr val="dk1"/>
              </a:solidFill>
              <a:latin typeface="Calibri"/>
              <a:ea typeface="Calibri"/>
              <a:cs typeface="Calibri"/>
              <a:sym typeface="Calibri"/>
            </a:endParaRPr>
          </a:p>
        </p:txBody>
      </p:sp>
      <p:sp>
        <p:nvSpPr>
          <p:cNvPr id="241" name="Google Shape;241;p1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42" name="Google Shape;242;p1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43" name="Google Shape;243;p18"/>
          <p:cNvPicPr preferRelativeResize="0"/>
          <p:nvPr/>
        </p:nvPicPr>
        <p:blipFill rotWithShape="1">
          <a:blip r:embed="rId3">
            <a:alphaModFix/>
          </a:blip>
          <a:srcRect b="13600" l="29374" r="31888" t="12201"/>
          <a:stretch/>
        </p:blipFill>
        <p:spPr>
          <a:xfrm>
            <a:off x="656109" y="980728"/>
            <a:ext cx="7831782" cy="475252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Testing /Performance Evaluation / Results</a:t>
            </a:r>
            <a:endParaRPr b="1" sz="19900">
              <a:solidFill>
                <a:srgbClr val="7030A0"/>
              </a:solidFill>
              <a:latin typeface="Times New Roman"/>
              <a:ea typeface="Times New Roman"/>
              <a:cs typeface="Times New Roman"/>
              <a:sym typeface="Times New Roman"/>
            </a:endParaRPr>
          </a:p>
        </p:txBody>
      </p:sp>
      <p:sp>
        <p:nvSpPr>
          <p:cNvPr id="249" name="Google Shape;249;p19"/>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50" name="Google Shape;250;p1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51" name="Google Shape;251;p19"/>
          <p:cNvPicPr preferRelativeResize="0"/>
          <p:nvPr/>
        </p:nvPicPr>
        <p:blipFill rotWithShape="1">
          <a:blip r:embed="rId3">
            <a:alphaModFix/>
          </a:blip>
          <a:srcRect b="12200" l="8263" r="57087" t="9400"/>
          <a:stretch/>
        </p:blipFill>
        <p:spPr>
          <a:xfrm>
            <a:off x="395536" y="1016732"/>
            <a:ext cx="8191822" cy="4500500"/>
          </a:xfrm>
          <a:prstGeom prst="rect">
            <a:avLst/>
          </a:prstGeom>
          <a:noFill/>
          <a:ln>
            <a:noFill/>
          </a:ln>
        </p:spPr>
      </p:pic>
      <p:pic>
        <p:nvPicPr>
          <p:cNvPr id="252" name="Google Shape;252;p19"/>
          <p:cNvPicPr preferRelativeResize="0"/>
          <p:nvPr/>
        </p:nvPicPr>
        <p:blipFill rotWithShape="1">
          <a:blip r:embed="rId4">
            <a:alphaModFix/>
          </a:blip>
          <a:srcRect b="26199" l="12574" r="14189" t="50000"/>
          <a:stretch/>
        </p:blipFill>
        <p:spPr>
          <a:xfrm>
            <a:off x="556642" y="5497341"/>
            <a:ext cx="8119814" cy="66796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0"/>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Screen Shots</a:t>
            </a:r>
            <a:endParaRPr b="1" sz="19900">
              <a:solidFill>
                <a:srgbClr val="7030A0"/>
              </a:solidFill>
              <a:latin typeface="Times New Roman"/>
              <a:ea typeface="Times New Roman"/>
              <a:cs typeface="Times New Roman"/>
              <a:sym typeface="Times New Roman"/>
            </a:endParaRPr>
          </a:p>
        </p:txBody>
      </p:sp>
      <p:sp>
        <p:nvSpPr>
          <p:cNvPr id="258" name="Google Shape;258;p20"/>
          <p:cNvSpPr txBox="1"/>
          <p:nvPr/>
        </p:nvSpPr>
        <p:spPr>
          <a:xfrm>
            <a:off x="1950720" y="1142984"/>
            <a:ext cx="4572000"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222222"/>
                </a:solidFill>
                <a:latin typeface="Arial"/>
                <a:ea typeface="Arial"/>
                <a:cs typeface="Arial"/>
                <a:sym typeface="Arial"/>
              </a:rPr>
              <a:t>Slide 20 to 22</a:t>
            </a:r>
            <a:endParaRPr b="0" i="0" sz="1800" u="none" cap="none" strike="noStrike">
              <a:solidFill>
                <a:schemeClr val="dk1"/>
              </a:solidFill>
              <a:latin typeface="Calibri"/>
              <a:ea typeface="Calibri"/>
              <a:cs typeface="Calibri"/>
              <a:sym typeface="Calibri"/>
            </a:endParaRPr>
          </a:p>
        </p:txBody>
      </p:sp>
      <p:sp>
        <p:nvSpPr>
          <p:cNvPr id="259" name="Google Shape;259;p20"/>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60" name="Google Shape;260;p20"/>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61" name="Google Shape;261;p20"/>
          <p:cNvPicPr preferRelativeResize="0"/>
          <p:nvPr/>
        </p:nvPicPr>
        <p:blipFill rotWithShape="1">
          <a:blip r:embed="rId3">
            <a:alphaModFix/>
          </a:blip>
          <a:srcRect b="0" l="0" r="0" t="0"/>
          <a:stretch/>
        </p:blipFill>
        <p:spPr>
          <a:xfrm>
            <a:off x="500034" y="928671"/>
            <a:ext cx="8286808" cy="478634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Introduction</a:t>
            </a:r>
            <a:endParaRPr b="1" sz="3600">
              <a:solidFill>
                <a:srgbClr val="7030A0"/>
              </a:solidFill>
              <a:latin typeface="Times New Roman"/>
              <a:ea typeface="Times New Roman"/>
              <a:cs typeface="Times New Roman"/>
              <a:sym typeface="Times New Roman"/>
            </a:endParaRPr>
          </a:p>
        </p:txBody>
      </p:sp>
      <p:sp>
        <p:nvSpPr>
          <p:cNvPr id="103" name="Google Shape;103;p2"/>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04" name="Google Shape;104;p2"/>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05" name="Google Shape;105;p2"/>
          <p:cNvSpPr txBox="1"/>
          <p:nvPr>
            <p:ph idx="1" type="body"/>
          </p:nvPr>
        </p:nvSpPr>
        <p:spPr>
          <a:xfrm>
            <a:off x="179512" y="1196752"/>
            <a:ext cx="8784976"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sz="2000">
                <a:latin typeface="Times New Roman"/>
                <a:ea typeface="Times New Roman"/>
                <a:cs typeface="Times New Roman"/>
                <a:sym typeface="Times New Roman"/>
              </a:rPr>
              <a:t>Food waste management is the process of reducing, recovering, and recycling food waste to minimize its negative impact on the environment and society.</a:t>
            </a:r>
            <a:endParaRPr/>
          </a:p>
          <a:p>
            <a:pPr indent="-342900" lvl="0" marL="457200" rtl="0" algn="l">
              <a:lnSpc>
                <a:spcPct val="90000"/>
              </a:lnSpc>
              <a:spcBef>
                <a:spcPts val="1000"/>
              </a:spcBef>
              <a:spcAft>
                <a:spcPts val="0"/>
              </a:spcAft>
              <a:buClr>
                <a:schemeClr val="dk1"/>
              </a:buClr>
              <a:buSzPts val="1800"/>
              <a:buChar char="•"/>
            </a:pPr>
            <a:r>
              <a:rPr lang="en-US" sz="2000">
                <a:latin typeface="Times New Roman"/>
                <a:ea typeface="Times New Roman"/>
                <a:cs typeface="Times New Roman"/>
                <a:sym typeface="Times New Roman"/>
              </a:rPr>
              <a:t>According to the Food and Agriculture Organization (FAO) of the United Nations, one-third of all food produced globally is wasted each year, which amounts to about 1.3 billion tonnes.</a:t>
            </a:r>
            <a:endParaRPr/>
          </a:p>
          <a:p>
            <a:pPr indent="-342900" lvl="0" marL="457200" rtl="0" algn="l">
              <a:lnSpc>
                <a:spcPct val="90000"/>
              </a:lnSpc>
              <a:spcBef>
                <a:spcPts val="1000"/>
              </a:spcBef>
              <a:spcAft>
                <a:spcPts val="0"/>
              </a:spcAft>
              <a:buClr>
                <a:schemeClr val="dk1"/>
              </a:buClr>
              <a:buSzPts val="1800"/>
              <a:buChar char="•"/>
            </a:pPr>
            <a:r>
              <a:rPr lang="en-US" sz="2000">
                <a:latin typeface="Times New Roman"/>
                <a:ea typeface="Times New Roman"/>
                <a:cs typeface="Times New Roman"/>
                <a:sym typeface="Times New Roman"/>
              </a:rPr>
              <a:t>The management of food waste involves several steps, including prevention, reduction, and diversion. Prevention involves reducing the amount of food waste generated by consumers and businesses through better planning, portion control, and food storage practices. </a:t>
            </a:r>
            <a:endParaRPr sz="20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Screen Shots</a:t>
            </a:r>
            <a:endParaRPr b="1" sz="19900">
              <a:solidFill>
                <a:srgbClr val="7030A0"/>
              </a:solidFill>
              <a:latin typeface="Times New Roman"/>
              <a:ea typeface="Times New Roman"/>
              <a:cs typeface="Times New Roman"/>
              <a:sym typeface="Times New Roman"/>
            </a:endParaRPr>
          </a:p>
        </p:txBody>
      </p:sp>
      <p:sp>
        <p:nvSpPr>
          <p:cNvPr id="267" name="Google Shape;267;p21"/>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68" name="Google Shape;268;p21"/>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269" name="Google Shape;269;p21"/>
          <p:cNvSpPr txBox="1"/>
          <p:nvPr/>
        </p:nvSpPr>
        <p:spPr>
          <a:xfrm>
            <a:off x="1988096" y="2058176"/>
            <a:ext cx="45720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270" name="Google Shape;270;p21"/>
          <p:cNvPicPr preferRelativeResize="0"/>
          <p:nvPr/>
        </p:nvPicPr>
        <p:blipFill rotWithShape="1">
          <a:blip r:embed="rId3">
            <a:alphaModFix/>
          </a:blip>
          <a:srcRect b="0" l="0" r="0" t="0"/>
          <a:stretch/>
        </p:blipFill>
        <p:spPr>
          <a:xfrm>
            <a:off x="539552" y="908720"/>
            <a:ext cx="8330108" cy="475252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2"/>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Screen Shots</a:t>
            </a:r>
            <a:endParaRPr b="1" sz="19900">
              <a:solidFill>
                <a:srgbClr val="7030A0"/>
              </a:solidFill>
              <a:latin typeface="Times New Roman"/>
              <a:ea typeface="Times New Roman"/>
              <a:cs typeface="Times New Roman"/>
              <a:sym typeface="Times New Roman"/>
            </a:endParaRPr>
          </a:p>
        </p:txBody>
      </p:sp>
      <p:sp>
        <p:nvSpPr>
          <p:cNvPr id="276" name="Google Shape;276;p22"/>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77" name="Google Shape;277;p22"/>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278" name="Google Shape;278;p22"/>
          <p:cNvPicPr preferRelativeResize="0"/>
          <p:nvPr/>
        </p:nvPicPr>
        <p:blipFill rotWithShape="1">
          <a:blip r:embed="rId3">
            <a:alphaModFix/>
          </a:blip>
          <a:srcRect b="0" l="0" r="0" t="0"/>
          <a:stretch/>
        </p:blipFill>
        <p:spPr>
          <a:xfrm>
            <a:off x="571472" y="1000108"/>
            <a:ext cx="8280920" cy="482453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8"/>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Screen Shots</a:t>
            </a:r>
            <a:endParaRPr b="1" sz="19900">
              <a:solidFill>
                <a:srgbClr val="7030A0"/>
              </a:solidFill>
              <a:latin typeface="Times New Roman"/>
              <a:ea typeface="Times New Roman"/>
              <a:cs typeface="Times New Roman"/>
              <a:sym typeface="Times New Roman"/>
            </a:endParaRPr>
          </a:p>
        </p:txBody>
      </p:sp>
      <p:sp>
        <p:nvSpPr>
          <p:cNvPr id="284" name="Google Shape;284;p3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285" name="Google Shape;285;p3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86" name="Google Shape;286;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87" name="Google Shape;287;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88" name="Google Shape;288;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89" name="Google Shape;289;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90" name="Google Shape;290;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91" name="Google Shape;291;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R5VtXcPr2lJJh0I6SEhgVAVQbHSQZCmqKhIFUQEQhHpKiodBEXpLSAICEoRRVF6E1SQJggEJgkQSCW9T/ue/dt7nzPBUPS93ud9/9+Z595Hncycs/dvl5lZa6+15Fpz/WyWmJwg1NW1L9alnEIu6j/l+5X42JMmV6qKR0VfJCkm1aziG6+iVqJDni5WyNySU04m/j3OBe10sX4TH6xkzy/sqMX847Zv8veEgAdZ/V0xIIkvyC8GYrPgv3LkclPxFmq3Yjugjq/8TS8PWfAhVL51KodQlGflWlL2JldMQIENKnyU8DJz0ovWAC0o/ruQz1+xnwmym39EiwMLLt81eR/U/Vj5HS7WBC8Fbw8vlfr9R6ri+YjwvVHhbcXvMDla8keP+jVc/QvfxMSuJL5LVMC5pDqPfgOKn4n0m5aPH6+seIf4XkY1FwfPpM29ZJMIu5OvEzCH/A1WYe8Ve6Uk1mhPkh9HrgoUupbYiyXRo9RYJW751iPuIJVXiipV/kaQ+5GAr8VvWPqMEd//FWyKPdepc2eXtSc/OOWHn/pjipMhcjOSxIb8gs4HQ+zJHDzhvxiFKZIE6MQXGyG3V74MC9BHbokSiFS/+qpffPmXDF595YugtFpQfhmL9rAv8zSj1EnHJafCYkCAh+S9SX1z8ZRz+aBSwDTp7SdawOedmHn826lyWlB+sPLdRn4BVTcfhbBRfvhxEJlPPAFU0IezAsPwr9XyC5sLCKQCQuKLGP2+FNYBDh3sTjvKy8qRm1eA4uJilItQa7b5qDVXhtDlX+QHfcW/3f6s+t9yHsgfkcqs4HND+UF1+73u9L7K2nS35/7OdSp/rTqTxRr4y+3u1fs79fJubbtTne8+OvdTHX7lyq9fcXTk6/jH43/+cX9zSewi4vb3ased+qUSNfLL6p0r4Dp7xfr5W52/e21dayx740IjKbWu7Cp8xrjsGXdt19+Z+38deVl39YuG2lqBlFUyL+6v739t9u1tlaC7pCrVfquz1/Ve9zOarnd1vZ987+3Xc3397X2/+96orjEVsLq/KXSnUf/rvJdzQa2Q6xyX9RLfLlzWb+V7c8Vn773KXAAJ0bG77St/vXplc/P2cbjzWnaF/Srfm/56/XutBtf2q6/9axvur5+8/hWrJK96+356f/NYnT93alNlO4vrKq44qpVX6K/zpeKq4fdWr3R7n1xn/v18atzel3vtH3/v+neuVGXr/+5rumL9K9sb7rTC79UnuaNXVq/KevDXtVf5flr5nnHnZ+93D7jXSlI/se+9j9x59VacY/e60v3trn/3VZWvzNs/m27ft26/S2U7xu1Xdt0TKl8TFUfn9j3kzmtfHY3K31Nxl6psrlbWnsr2sDu1qfJ6VHzWdR+Rf7m/Ma/Yuvubm/daqXfb49VP1gpwtMs36ts/Se6vH5Xv75X1x4XEcIFeK+/T7XWtvC1/reHdvm9UNs7qfe69O919n7nzbln52N57xO+9/95t/7z7J879VE6Fx+9v/7nf9rruO3dee3f+DKxsXd5tX7nf9a2ukIrfHdRfDfe+0r32nPutkWtb1Jly9zkmfx27zqz7r+Jf9zXXtXSvneXeM+Tuq+fe77/XJ0Xl30Zu/7zifbrTp8XdZ6P6V6PRAKPRCHd3d1St4gcvTzM/2MUyCQWvopAFAhCWhBMHLwVIKlsjyNOKR184eC2/tbLrSgss6TRA59QkBaAcuOJKZgLDhVRaORQgDzEr7guCNVMyEfjckd+m5X9x2K8CFC24WhdcVSGoOEGgKAFclLKyOLxGqt25dOPg91V/syqEgTz0IFonc1xUG2yR+6FYYoh+0QXFmAtmTRrcS7Cf/qoQDzKLgqtYiE+Q6ihxb0XBIF09JMtORIOq5nWRraiwLXstQaLqZ6GrWwyRlqw4in2TqIUkJgShzLBjOe5K/xR4VqXI+N/UAzHqgTW+CFRCSyUD5dl0eaCW89zyCIHCTqjRBMovK3EgRVqrkR2tWLUuBK1A7/k4y/oKBaEyx1wO7vMl4mKH77p6xcEJyvdkXVXIWJkP7HIPPtCcaJSHyuSBOtefj8ppKUluqsSkgorIw1yCZCVFicC4RXNVvEseaBSqIIPIueQCAZEXyfpHY+sSdyFIYYUoUeyweWPVtclHR9epcyenMsAVFoo8KSC9wtR/El9LJ5QEkSA8vOmSdFJFPdXJT8OKrVOEEPOCCumei7+zPOFHhxDEpOf+xHxCy1NF1DLp5Ut/4HJCstdzORlDHpHqMRlxilN8ZROLiW6jnIxTPdBkWrDrKRY690PB5USHK8yZukEx31r+Nyq1OFFBPsjsfeLENR8GXiM2b5h1mnDL532UG670KCTySdRLnL5SvTP5BOUyKn7Kk7OETpTZbCguKsatW9koLS2jXATanASJcv8fn9ortQpoFdAqoFVAq4BWAa0CWgW0CmgV0CqgVUCrgFYBrQJaBbQK3GcFBO7GcDRGiFSpWgW+3t7wcHcjfIosEkk5IXMapRpHKjU4kMkVLkwBxO2H9XZ5MlyIvEmMr2ZeSQsJlnPK8TlJWDA7KaFCEoeeSdnnsHMVGB0m5ipQOr1P2KNQtlPThIeKUDHxnFFpU8dxOK7ANpDrgzyLza5opz7w11CbKC+FXUHa2kp7ZYGhSktqEi5wxQ5l6FEWrMya4vYIdB6bAYt2hjvy9nCM2oUYlLEB4iA40x+oIk3ugsGz/yRGLjMSpXOBIAoYDqx4dHIigcaH7ssrzRVrqvJIKrD44XJJELCGq7my1BOhmOadEvetoFLmuX4MD2b1JItyNiYiWFNaBCtW4AJiJ3jexdaNW7/zmcXby9WkdE8FH+b3d7WF5zlsAlMmVwEuk6MuiXlESjBBvhiYcknaecscVJesE6qWiFsghYaLepqLicWckGo9aRsmlA50ew4o04O7MvH5RfoAmhiC9uQdpvnBB43nbpPS2c76TTOUkGpyhDFwNyMiwxTSRKr32N3UcHhyamNzWdRHZjVx9bFQr7L5RSQOz4Ak5a5BZBHT85LgEMosoWJTM3CFPbJ0XhB1FGkboq/qwRWOx0s1IHdg0XXq1NlFY8CJBjVcSjImPExM2tZItouzQmInkayhsFXgyjCpy1UZMHkGTHJ5NEi0JrmkmNsJCc5IWGpJ4ok2RREARIOqCLnEZiZlcGKNK2oJeXbZJaBNUWkJ5wgpKeVyJUlWCCmVYBCl37VkojkJxN4hJj5rj8ueq2w1NLlkMDC3deDEm5S1Sem8NDJVT8opvv5CfsYntfywqXhqQTmN4wQKCwuRlZ2DwsIi2og00uM+P6C1l2kV0CqgVUCrgFYBrQJaBbQKaBXQKqBVQKuAVgGtAloFtAr8RyvASAo3kwl+fr6oXr2aqtxQsDyJ8/HbSuttJWuYWT2JrChp9SkVEVyF4AJQkkmLCLsW+Jt0Y5NOeRKyVDJ/FXtCxQBJkBiqXVZFFE5VYvCT+vywN7dL5NafhD0qpjTquyW1o2SOcViUY57i7Dq9Wlg0yaQiBTEVgL609GJgtV2GRwtLGuU4umy+jBJQ8mTVzFxBQSmKA7IvlKa5stniIHyFrDpxCF1RDAliQfaLCxsYGMuyPaWFvLDIEifOFUWFmG0ypUj2jSuCuFpCtQIT+LBw5VHzd6loioTJwYgmyidhVubc1pJs4wlTlviqcPMRuDb/B/87O+9PJj3impyPkRa0Qj3jkoVDqgWhYOD2c3xgZY4mawMRBMqYcCJIei3SjOLedX/NKOWrgtuCUU1FqLiiR5JqHql94K8nQkhi7WJCWsvs8PY1okp1Pfz83WD21sNgBEqL9SjMK8OtDCvy8/h1DNL9U4DRUiHECUKhSFLWnsT4eaauatctcX5GQnJLat4U2VauIuE5RaqFmsJDyIJxFYPqxsTIJkE9SKJNqfFtu5euc+dOkoNU/uTitqcKq8SCVVsifHyl/6z0fJIsJZ+h/JpiwSuwvrSxUrU+LgIyxfxRkcNQ17j2SiqBhKuUkGkJOyhRJ856ifcoi9CFZJRzRpkjQubDN1jFsUrcXxWYSXmXlNLInApXuZ2LuE2tp5TliAHjvo1qfRQ+Q0xEoT5zGQ+5doWMRwyui2hL1JkXuqCgEOnpmbDabBrx8R/9uNYuplVAq4BWAa0CWgW0CmgV0CqgVUCrgFYBrQJaBbQKaBX4hxWQoNM/fPv/9bfJrKzqAVUREFCNZ3wIr38XlyWBAQoVgWsGIJ2Cd7Fcc8HwOAYrUEB5kFwBAOXJaFFB5WUiH1X+WVr9KBY6AtSUGKfA8wjUl9Y9ikuW6wl55UJqY134EvVIt2iPKxTqamEka+NCivBM44od5yfl1cPUHDhWeBglz5QHj8uwa9k0mRMm8xYFeXPbZJNZzEQgUL0EHSPPvlOpRASAomaQZIc4YC/JF5k/WhGYFRi0Ooacd3AFvIWiQdxfMR2jt8hYAjWjSXI3ikmVyzl9AcwqA+ByHF/kDwo8WA6lxLaVU+ni7q7sj8SvJYCtVErNSawwNlQzrjSq9CEJNBduQ8WQJYbtEqbBGR4x6wVqLOYpe9JqtcPT7IHadaNRIzoVvlXtcOps0BmM0OtM0MEX5dZ8lBaXITPNgcvny5GW4oS7WZBAcjwkeaXcTc2tYfeRS1FmYys4uqIQ4uuKWuoy3KqYQlUQuagAXGzFxMgKAJ14ADkO4p8y8YRD8aQA6UjDX4E0kKFUEpAXfnSkfFAmmWolxSekXFnc2kmyfLQm2c2FjZXsnSwGSWnIi8zFr0wZYD7NlUUs3kRhsDKynngE3n6eHcKZMtpAlZwMubUIAkEwqLzIfLMlbzhZeWWFKNOKW2yJvVQYePFwc0XipW6KsugK/6MY4KkjK5RICkOtbo3inuLaUoqlBkFLiQkPEyP9CUnxeKBNfn4Bbqamc6suzerq//p3A639WgW0CmgV0CqgVUCrgFYBrQJaBbQKaBXQKqBVQKuAVoH/pyrAsLSqVf1RPSCAXEskYqpwBMIDnwOb4lnhd8OhSnn6XUWGOXaoSi7UHBAVsFfzMzg+p8K2EtK/DdQm9ymhPpC5E4oNvQCvZRsFhsot/SUDwIPAORAs7IeIX9CRAw7HIgV462KP5JqrIRUJ7BLc2kpadMlYAq4akEkCggvguCm1WSoRKjrRqMIBFwRaWPdTmL2MxlAAfgFjy5BpAbS78AMKMaNkeLgeiJdZy8pM5iROBU6Q8FihXRGuOfTfImdEOfguVRoiHkESL0piN9c+cMGEyygLyQJvgVB8SGJHGmKxPzFnJPY+HhEjZw1nurjCgxMurF3SSky5E4s1kAQa1UpaMwlsmsZfyhxodvEYCMkfkchDZnCLYkm+TaiZqHfK6XlpLcZ7oFbQLvrOgu4dhBPH1ArHAw/Vg59fVdiN++Fw5kKnC4TOaYbdmQad0UzZNHq9AUaDEXZnMc6fzMOpY3bqJ1mt0YDx7GolqF1mWMsBchFJyOGWb5PZLwoEL2oqLdKkKkTmYNCykl0Tk4VWDs2P25JSySpPWJ5JIQcJkJzQdezYSXIGKscoJgF1htaRuDBjCcnbTfaXmA0RjiIWh0r4cTsoJQOEby4VBoPJj1yJPSI2xAQV9lfUIRFyok54SbaIq3EmgmeFKOyDyCJhPIGQKpG9Fl1PEAdi0hFTKgJZyD6NTVbXtHnps0a7Dffc4y1g7ZdaIEECsaLKeUwEBasBLz4TOpGch+ywpBGamOxMwuRwUB+YxEouRMoJkYuS9wR6vZSi8WnEOR89ikqKkZx0nStl/n9CfrAFzJQuJqORf2hqD60CWgW0CmgV0CqgVUCrgFYBrQJaBbQKaBXQKqBVQKuAVoF/vwIyrPofYFDMUj4oMABVqlWBgbBHab/PMDN+4JgOSysYsAyaFgSIAEEJwyPsTCgXWJ6BzOEljFFY7jCMUoabywxwo0Hkfsjz/wLGFrCjauAisoidDsp0nz+TAAAgAElEQVR1UJxzFI8rnl/Cbb6McOoNCjjM8zUE+K0QAjyzQRzTJmDParVBr2PtYR2WwQ4GNUOZsEj2PMdiXTFSqp0CDgvrLVkPcTXCHO0OGEzcEkqRiBCCLy+rAvMqhiuK5dBThgPlRgiCgTBKtbXKQXROgPCa8mbwbAwCoJ3MrkvgyrDBwUFPGnPWD4POCIORXZXjt5yI4NgoP+zO+iczODgBxl3HWOYLV6Bw7FU6EgkChTWGMRpSEUFjJ9Ui4rq82rzddE1uZ0aOQJQzrR6EVy/jMqiSfSK7MI7NshlsK7fDrndAZ1dzVgjLZUSHXahcCNLkZBib95TKodfDZGCzm48RkWXUMF4yTtCIPjh426VAQAWnAaNBj0YPRqBOvWg4dG6wWR3QmRPh59MeXt6R5PNVUnIDxaVnUWr7HXCaaH4YDHa4uZUi5ZoTv//sQM6tMhpvwsUF8yNxe5nXQetWREXw7BVRcpe5wodB2l2pWS40E4T6gFt38T7TU0w8odfzPio0mcyh4TWRa4CyWbjzmuJspevUiVlgif+JWStDc4g6EPIlZceRNxFMD4/ikB5cXIlAYSo0UGyhKrNd8m+c6ZQUoVB10PQSWRt8EojNjwKBpC+dIAuo3CI3gzZI4Y8m2GDhtkftsDvtygYiC6T0XvkocGHOpFUfWbAJlo8mOt+wWPASK6AsplTOEAFDaSCcWWJ1sJZbYS0ro4WtN+hhMhpgMrrRv/N5wlc8V78I5paIER5wJJU1CoEmc1WIgJIsFB9Mu92OK5bkf6T8YJOTvZ/906DXQ29gHz3/+x/sgyWgWjWER4Qh5foNZN26pZEg//uHTWuhVgGtAloFtApoFdAqoFVAq4BWAa0CWgW0CmgV0CrwH6wAw3QYRmIymf6DV737pRT/fsoM/mcuJAxzDAkJgo+3Dw/tFifuFShRKCTov6HnB7QZoCiUGRz15EApf9IOa0A4Suo3EQC6wMyE84yiptAZoC/IheefJ6ArKRKOMCIwnXBxDqBzRyHuwEJKDgIzpW0WHVlWAGGH3YGIiDA0bPgA4WqsPhTOTofDBaguDmgTKCwwQUI6nU5cvXoVCQkJHPyXag+BlSrqFo6GEgHAD4ALekhYYAkoXXAbqqrFYXfCx8cHgUHVkWRJ5Pgl7wr/PwW8c+KJw6LC3UcCqBWceuShbX5vBeTmg8TbJJQZ0qqLjZnNZoO1zAqTyQj/qlXg4eEBX18/+qeMUGCvS7t5ExnpmTAYjVyHoXdATwfy5fWFzRYFakvQX565lwfvBdHiYOuCXd5BZAMHWl1UNwznZRi1geHXnLSw2zkbxAB9gxt7niluhNpHTDMZLs7nnY5wYJ7FLsgJgQsTiaAzIDIqEp6eZk7AKRETfH3RnHRR2QguiMic3Lw83LiRImF7lWAS0DE/Ji/szpRFI8gtRngBsNmdeLhRMOrWi4Td6QYY3KDTucG3ygPw8A2HzlRABKLe4A57iROF+RdRXHYMTl0GYLShtCAXZq8w5KQH4NihJORl55M6hOa0zPAQzlDSCUnWj3NrKumkEppibhKpxYg5oLismPrp4e5BfIIUhokK8TkpIiakeokIEkVtI3KDJN9A+Lq4N+MOOnfqyLYPQT7w4qsBImqgCZf8cJaPV57H0sh+EKfFpAt2wNPTE0HBQcjKzEJBYYHgePio8uAVNcxFyo+41RNfqlKipBZKTAnl/Zx04TIhtk6ZakItnrgE3NyMCA8Px61bt5CXk8c3SUHoyIB2ag5jbwW5qjCUgtGS/eUSNjm2kn9mXIVgJBlPIxZkaXkJvL180bTpI4iIiKAPILbppaWl4fSZ07h5IxXu7u7UlKCgYBQU5KOouIgWnSKSEYFGUkpFW48iASTqC07OxBBJlZGRiaxbOX+LAGBtys/Lh4fZAzG1asFgMCIn+xauX70Gs5cntfFffThKkHUzD17BwTAb//6dysrL8UiTxnj0sUfx26+/4cTJU3B3c/v7F9LeoVVAq4BWAa0C/9EKFFoSkCGu6BsaiwDz/+zyiZYEAFURHRPwP7vQHd7Nr29GdEzEv3J9eVF+Hz3CYmrhX/6E/Vf7oV1cq4BWAa0CWgW0CmgV0CqgVeB/TwUY+VGjRgTMZjPOnPkDXl6e/5XGlZSUov3TbVG1alWsXrMOVav4/e37MkDYw8MdNWqEw8BOwwtAmYchc9SdYXnSkl4qQ7gyQ2aESDUBty7KeDkO2XUbQWdj+QY6lDuBMJMOt+xO2ByAgSytGA7oQPjm5fD98wTsRncCUhVBh7RfUjIjpA+PYm4kLJB4Oxgx4+3tieee6wZ/f39OfLBfGGYz/Z/hdqxehYUFdACZnWRn/2QPSSRZrVZs/+YbwlFJ4aDk//KyKogsnbwWKhBBWlBuNh0glweq+atJfWC3IzQ0FO3aPY2w8HBcungRW7ZuhYEdzmYvkk77Qu7CsX5u+8WP0HOYXRJCio2YAjRLqYXMFpGHyeXBbqC0pBRBgYF4sFEj1KgRCT9/X7i5ucHL04uwRz7uHGtlgP+q+NWw2a2KzRF36VHoHoHjcscgpToiEoFfxgm7zY6YmFqkfpDVo6uIuSP/taiI5Sin0wF6Hx8/hAQHC8LEgAt/XoDBZFSAfkU1QzUSShhpuSQGiJM+/O9sXpg9zXit32sICgqqdH0o+gDiE3h/SFljMODixYvYvHkLrDarkAKIvwrRgEEErhMpR4HgjNDh48qaYbU7EB7uhscfrgmn3hN6ozv0Jg94uNWG2ScWBrMBeqOVq05Mdhj0TtiLPVFSfAPFZbtgN/yJ8mIbdKgOT1MtXE3KwS9HEogk4uoWqdAS68OFfOCsgZg7grEg2y5yTnLB9J0O+Pr5oU3rNjAajfj1119x7fp1wshV+zCu8iEOQEDyFQQX0iJNcgUkkJDKExEY35EUIELRIBrKQ7qllxdnTEhiVFEGwrF6RfrEdSpGkwn16taDj58vLickID0zA2xA+EgJqypp0SQYW+7bxYkPZVGru45Y9NzPjv9d+PcpRKeUuSlkHrXF7OmFxo0bo6SoCJcvX6ZwcKZuUXzEuOSEZgX56PEZysU0YrZw8lIUjvz4FAWUImcTM5tex2yoHm36CNq1a4+goEDayIqKiojRZIs6MzMTP//8M3bu/BGtW7dC06ZNsWH9euQXFHCCRm40km0Vcj8pKeNBS3J9c0qKbSTXb6Qqm2elK+q2J8tKS+Hl5YVW7dojMioKZrMnTV6bzYq8/Dz8euwojh44iKDQkPu5nMtrHCi5cQWppbe9zS8S0VUNKEpPQYk5CFV9gWyfdhjWsy6Sf5yO/Ul/nwRhBEiTxo2ohsePH8fJU2funwCxliDx2vW/9k0Xi+joO3eZg1cuD/+aiK7mesIiG4mWLADBiI7x/Zu1+0+8PAGJFnadqgCy6YJVQmqiismm9Nc3IhYBbkB5cT5SUtPuclM/hMfkIYWu99dHdEysy5N5SLSkVwIg2pFlsSCfvdI9DNHhXsixJCDnrl0NRGSMP0lg1cd1JFpK6D/D/U1IybVWeoXqMbHwAfCXcQLA2lt+K0m8l/UtCK50WYElAZnsqjGxuH0K5FsSwEb1bo+gGrHw+u8dtvlPTJb/yjWyLQnIZXfyNwFi3GhOev61WK5z0hQUiwjv2+eVOg8QGItoNtjy4bKm+RyXayEU0THeAFzey97jG4vo6vzN9tJCXL1xE4AbwmOi+LywlyEx+WrFGt0+N3ISkMiXGX+IOQ5Ycd2ShMpmaUhMLIgLsCQgsZIRqLiu+AvuNJ9vf3tRbgLSb6l9U2p/+wsr9KMQiRbW97/5cKlfhf7610RgbhLqxR/Fho5RyEs8hFULemD54X9OgrD+rz98GcGWlWj72or/OAnCrj/juz/QFTvwQNcp/xoJwu6z7qgFNTO2Y3K3MTivkSB/c9JpL9cqoFVAq4BWAa0CWgW0CmgVqKwCuXn56PXqK2jQoAFWrV6NlJSbRCr8mw9mX8UA9MFvDkK1alXx2fyFyM3NheEfOIowsoDhZwHVGHEgjsLfriRwye3l2Qeux+hVQNVmdEPq6xNRWK069HY7kR86gw6ba/ljS2YxPsosRS2THnaGA3p4InzbKvidPACnG1chcGsoac0jCBiRuSFgZfXcssAQGeDMyIzwiAh0e+455OfnUx1CQkKIDGGgrnReKSgoQEpKCkpKSridjyBK2PurVauGn376EYmJiXTCnluCyVGUWRmcCOBNFNZHwmZIyRIRqCm7NsM6y8tK0aZNG3Tq1Bne3t5gbZg+bTodxGY4pA4GMI6Aw6Nc1cIBdUlI8XBnbnEkDtCL+vOD6RSWIBqqAJaKC1BJSTGaPtIUXbt2hZ+fH9zcTMjOzkFWZiaKioupPexerAb169en18yaORM5rI7S0opdXcGJed/pKWEZxVUd4lA9TQ8dHfCeMXMmHdJXciVuWxSs94xciI+PR1ZWJp59rhseaNiQ2m4yueGLL77gJIjRoEC/7BJSIiCni0hnUW2/RCA7I0C8zF6IGxaHsLAwOqAviS/XprD2MYzWta1sDp07dw5rPl8jyCB+Kp+vEI6Lq3ScSsYQLSHyZYxuwBNP+MPHyx86nQ+MJjeYPMLhYWoAk9kLeg936Ex2wO6A3WqH0QgYdCbYrEBJiQXl+q0oKU6HEaEw6SNh1Jtw5PAFJF/OhNEkUDsBUwtuQ+DqihBIxDxIBY9rxg7/9/KyMjR97FH06d2H5sHu3bvx/Y7voTeyARUH/xVGgosAJF/GSRCO6CsZ3UpQjMgJF+tE16ljR0YPCfmYFEiICSwkVVL9oITFUGaG8EMTwTjsRmzSPPrIo/Dy8ULqzVQkJyfRpqKQJE5WSGYlxRggmfchWEsX8QObSuSvJj3ylKwOMb0ZW8QTZ+hazJaKM13Ch0wQFWz9hYSEomZUFEpLS3H27B8oLSsj9k8659GEk/ojJSBFki2MERY+dMyvjslbKLRIWnKpEiw2uUrKShFZIxJjx45FcXEx9u7bi8uXr6C0qBgmdzfUqlULrVq1QtUqVXHg0AE0e6oZsrKysGD+ApSUlkDH1hN53wmFC2lzZDi8yC6hfBIuqpHkZnpmFm7dyrnv3A9Wi+hatdGhU2eEhoahrKwUF//8E0yuFxQSjJDQUGLzjh09gq/WrENQePB9XpuRH15o/d6baBbsrbxHpzeg2PIt3t50E6/3fRlBeSfx7bK1OFd7BD4d+RASNvbFpnOx8Pub4o1/RoA4UJp+BTcLH8HcI9vx9hNBsBFzqYe1MBO7FoWg26TKSRAGXs07lIZ+oefw5VZ3dO1hwqa5EzF2bbIgQRj50Q/fnh2NOjcmo07H7f9lEoQBvp8iofg1ZH45CT+Ze2LEkzpMHPU2VqSGYNG8j9FVdxxzx7+EBWeC0bL9c/ho/lI8HGCFnWWplFnhNLjBzaiHwVSA35d+grZDAnCyfDDC7cz7j89NvcGIrMNzEdxqHIBIREaX4mriCziROQumnxegUbfpAkBk5IcZr82ZgTE9auO7ZTMQN+0L9P/uCpY+HQYnk5wSGapHWUEKft1xAjFdHsHvS+di3DubYIvhPqAcuB6Pg6lvoV7SBgSuyMaR94bjkXAPrppiu4mxFJbdmzGzQ398DmDOb3kY/bAnSf3Yp6D+2m4YYzqhxYg5+GjMq3B+txxj4z5DsiBBGPnxdPwRLOgRgi+9YjDMBSBm5Eeb+ccx/0V3bN65D4+17o2G4b60l1E99AakHvsEnZqPxR/ekYgKcndh5v/Nr5z/3WsrYHpwLKK97u/e7D1dt1zC4ha5iB+1E42njMaT+pN4efAEHDiTVoEEYeRHaKMnMWfZJtTN/xHzZ3fF9HVDXObVewCm4fDNIXjAkI4N/etj6JHaiK6uAxj5Efk4Fn00R5nj8w8uwpWiHkjbOBLNXl8H4F0cSB2HFoHeKLhxFmumN8aIZbURGZaH4ppPYvnSRYhM/Aqjnx2Py1EhSLlZHZM3rMXY52NhsrNTR8mYa6yNCZGxiDYCNksCrj2/CblbXoIXO8GTfRFzpk/EhPk7YUIzjJs/HXGDHkE1dvqCzUGU4sqRtejRJg6nWfnmH0H5oIdh1xn4XNLrYUjaAUPtbjDXjEWI3ony4stISQXm/paLUQ97wc79FGFM3gF9ref4+otxp3XCyI8WL/6IaR+G4uDcBzHoE2DgtgtY9EwUnAaDmJN6mEypWKaLwOCaMfBKsqAIbbHp0td4KcYHNvq800FfdAEf7QImdm8AKzs1Zbeh3OaA0c0NRoMBpZkX8dW8Bnh9KSORrEi2hGH8px9h2EsmbJrZF29HLkXJsAb4efE4rDudj8vnfsP1XA+Qjes/eLC993CaEzX+/ASRbUYTmfmffLDrrzpXjt5YD7eG/Su/flECEokvDkJ0zN8/2cbeye5zKNOJujc3YnCjV3EkJhaMmtMeWgW0CmgV0CqgVUCrgFYBrQJaBf5JBZilUFlZOdLTUjBq1Nt47rnncPrMGXz22QLYbHayGvq3HuXlVtSMisDYsWNgNJqwceMm7PjhR/j7/YODoAJfrFsnlufzilO/Mq6BCA9h6K9nbigKfsixQ44LsLhdOxwmd6QNmID8gCAiQBIdTozxd8Pk2Go4kV+Oln9koJaHibBKp7sZEdtWwff3A3C6e4q8Xu4Sw92luPqEm9+oJ94pz8MubJSEVb7NYUdkZCSeffZZIoLYv1evXl0B3iXRwUiPvLw8JFy+zA9jCwKE/ZORJbt270aixUJjR4AuhZiLDBER6O1gllAutvgE/9JvOfGDS+dAUWEJgkJC4WbUoay0HE81b44WLZrTwWxGvqyMj0d+dg50JiNycnNhKyvnID8jRKhd/L4sGkDGkVDuA91MgPCUZcztuyjLQqQzMFsq9hpG4BTlFaNH7x544vHHCdw/cuQITp8+jVu3spGdmw2T3ohym43IhYLcfIwYORx169bFzJkzkEcECCOJWDt4xgp/CERZEB2K3IHOrgu7Kj1QVlyCDs88Q8oLWWfF0UtRGumQnpGGn48eBcMu+/buTWOXkHAZ2TnZOHjgAAryCyjKgN5CUhsXEki0iAsOeH34pYVyyWaH2dMTcXFxdN1PPv4Yufl5MLDaiQPwDAsoLilB9xdfpEP8kiCRBMjna9bAbmPWb4IcZHZsbCyYWoMwd45TM1MmB8O7CRx3kNopqpYJdWp5wwlvuJm8YTD6wMPrQRiM/oDTHZ7e/vD08lXUEuUluSjKz4PdXgqHTQ+4H0axdRc8DI2gt0fC3UOHzPRCfLvtODzcRLY16yupiFwUGzLwm/rI1qzI6GC1EWoNaUVWXl6OJ594Cq/1f43mEiNAtm3dBh3hGAyfFznd0maL7OxcJFGKhZi8Pw+o4FC/1HzooOvEQtClNqaCBZN8oWBMhCqEfO8obIZaTYA9255MJgPqN3gAvj7eSLl+DZctFtoEaVAEPSlVJDzERg08VyVEil5IsI1iM5MiDLawRH3ZvCf2US5GIg+kZ50IaydSxk4Sr+iaNYlJPvn7CZRZraB0EtpEmH0WGwwX5lQyC8JTjdt8uXiHKZIehRgmL7vwsDC8Pfptsrr6aM4clJWXwd3EasDCj5wotZahvLwMEye8g9hYtrE7cePGDSxatIgmO/ejU73ROPEkNl6FbRUWYWLgbVYbUtPSUVRUfF8kBWsnIzi6v9ITPr6++OXoEXy+cikCA0Pg5u6OlOvJaNCgEV7t9xqCg0Nw/Piv2P7VJnh6eQnzw7t9fDpQaPFCp3lj0TTra8RN366+2CsUEbF10P6FF1UCpNZwzBvxEBK+6oev/isEiAN5livwabYdfxx+Fvmnt+K9xi9itWjlzP3JeOh4FDqOr4QAsSUg8epiJNiGIGeODpurnsOkHjqsmToCwxddQXQoO12RhkRLHPYkv4v61yYgtMVGRMcwJcZ/51FuSUDKxstwds3DeK9nUP37g3jrCSdGvvkmFqeEYdXypXhBdwzThnfGgsuxqG53VYB8iJPFHyD4QB+EdmJgsXysQrqzD65//iwe6b9TPPkifivYjId1qdix+Gm8MfU8MgpG4lL5pzAd/BjRT48RAKIdNyxmDF/wGd7rVwdb57+PAe+twtCDGfg09ho+6vgI3iMkmD8ih32MbR+ORNifK/HG8MH4Nbc2vIw6DjQvPIiyuBY4PVeHF64vxE9T+8C2biYeipt1W3FH41juXDTO/hrtol/GEfbXTiuROKMqoh96Aa3GLMTCSX2BLQswdMBkWGKiyIaGqVK6bjiNVa+GYo0uEK8rBIidvnxsSixHy6zVqBNvwsk5r6Bs/SuoP2QHv3eDSdi/ZRRa1TFhW/OmeOFsCaKq/79FgjAi45X1FnzSuRyfv1EPcYfvgwRxZCExqReOZM9H1KGXEL7rKZyePBKNAnRI+nIoontuqnCSP9WSgH4bkrDk1SgUJu/HvClt8P7qivMKmItTBSPwkLcBmRd/wDuPd8Vqv9qIdBQhMaYlVi1cpMzxufvZ3O2L1C/746GeTmxP+Axt8jfA55HhmPF9Al6vfQMLR7fG1O+Ad79Lwoh65/FhrS5YEhOLqpYEdF93CTNaZmJ++2aYcqEVNiZ8j1dibmKxoTbi2Li//R3yP+6CUx/p0HJ8G3zywwqMau3Eh8MGYXK8FVNXLcGI5+1YOrYRxq8Eqrf9FEd3jYTvia/xwWMvY+nKs3D2C8CqLqF4/Sd2wfHYnz0drXS/YUSVJ7HA0wORdRZj34n+CMk4jMkhLTCbJlw7bLy4Ca/UMeKHd59Arxl58IvxQlFmAp7ucxgfz47AvmlR6D0LGLY7DQueSsWHno0x2XWl1IwCbhXizQVbMP2VFvA4Nw/ej7wtXjEE2395EUkLJ+OtdYfpucHL92J2z1hseKUthnwvVHBCAeIsLUBSbCt8uXQ+nkz5DoPbDsDL58rQu+o+9AjtiC2BNVDD65+TH+z+jDg4eMOJiAtzEd1u7L9CgKw8W4Je+BLmBwf89fqM/Gi+GH+ueA1u37+NWr22/SMShPqR5kSd1C8xuHFPHNUIkP/Oh6N2F60CWgW0CmgV0CqgVUCrwP/hCjDglvJaXZQV7LnS0nLUrFkDMTHRCA0JQ736dZGRnk7uHu4e7nj33Q/g6elB6oP/1IOrMzhof+3qdUycOI6cTcrKyvDnhQtYvHgZ7HabuKfMmFAkDHdtBiNsomtFwdPdXbXlF1SIVDzQYS1h88NBcA4287xejl3a3NyQ2n8CiqoF0UEuZsq/rqYfMqwOtKpqxksJt3CxyIZAox42D0+EbYuH3+8H4TR5kMcTt+fnYDupGyQmJwKtCbylYGUdBa0zzI4dl7bZbQRwd+7cmdpRp04dJeODB1NTEDC1l42JxWJBamqqYpnPQO8qVaoQ+GuxJMHkxhQgdsq4oAgSGXrArPdZ3gSrJv1NDSUn2NbhRGl5GZ5u147IGJObG7eOcjiU7F/WFpoXBFgz3seBt0ePgpMd/NPxkGkif8RhPtYOhk8qtmNkYSSAWjk4AiN2suN5VBcnysusdAi8U6dOdI9Ro4bDCSNMRhM83E3o1bsP9u3fjxspKTS/GeExLC4O9erVw/QZM8gpxyQcg1jSCtlgUVYzz2SRRAQ/rC9Oikv1jjj1X1xUgnJruauBmFAPsIOKjFBxwOTmTrkTzKqsT58+8Pb2werVq5By4zq8vXw4ri3JFlUfozgnEZ4ssGlV/yLCzx1OIn7i4obS/Jg0aRJuZWby7GUidRiB5EBBYRGGDB5MDje3EyBrP1+DcgfLt+amUmx+VXRSkpkmPPaBmsrygNz0qN/IHb4+7jDofeBm8oADVVFUFAOdyQvVAqqhpKQQJ47/gILsSzD7RKBu3daIrFET5fZ8FBawAPTf4O57DCZdHTitAXA6bfAwe+KHbaeQm13MiSEipkTauGK0RMngPJCd83hSqCHWgvi7yL9hBBdbM6ztlxIS6KA6m+MMJrcLhyR+AZH/IiB6IryYyEJmrwihkMzplpsOw+R1HTt1dKoSL3EF9gppLyUkVzx9XbBN0iiNvLccNElq16oNX38/XL+eQoCh3GRp7imp5PzWUqgkwj7oORmUwimAShgGMdlcORp+NRlgLqeZaLuURjEnE4edskCioiKJHWfFLCwoILkZl80I8ZJgkWX6jMslhCWWIIWk1oZYIK7MKC0pxhuD3sQDDzyAGdOnI/NWFtyY1kgUUlbusccewzMdO1L4EJuwN2/e5ARIcbEIQ3e1FRPCJhfmTNXacXaXER+pqekkh1IdAe/8uZKRnoE34+IQW7c+fj58CN9v30YbYsvWbRAaFo5jPx/BtavJyExLw/SP5xE7vHPHt/jjzJn7yAQRBMgnY9A0ZwfiPjmG6GD2ISIe9nJkJiejANURGaXH1So9/0KAOMsKcCu/jN5gcPeEj5cZRnnU/rZu/V0FiDU/AWj+KX5cHwfv7e8hssdseMfEIlBcl2xmdFHwdCajGEBIRAzMbuxstR15liI03/ADvupmxCTPtnCP34fRL+iwZvpIjKhAgAzFnsR3Ue/6BIS13ITocDckplS0l6kaEwt/umc+Ei2uFlRVERYTQIB8uiUBRa799YlEVBUg+VpFSx7FTsdaiMTSx7H794144PwUBD+zB5/sWIm4x514a/CbWJISjvjlSzg4PKILFl6ORZiiiGXKkTk4XTwGQUdGIqT9OgFMs+fjkcZA5A1voHGvnQT6OcoTkHy9Jb48/R06+53Cx+NaYvLXw3GxdD5Mh+Yipr0EKDkBMmz+pwoB8vqk1RhyIB2f1r2JRUMa4+1jAki35iHRpxs2rvoA3WulYOLAEZh7NB01vZ1ItFTDyqPb8foTVkzU1cSeMQuw+t2+cG5dgGGvT1FIDKslAeXLjiJl0APY+pgPXkkWFkkFCUjMAMLMQO24BVhQyXuJAFl/CvE9GQEShIGSAClMQGLjpUjd3hMXZrdGm6oW8nwAACAASURBVJwRsHzYHdatI1C3/w4OgpYkIPHmQ5h/9gCGR1nwbpWHMSMsFtEmoMSSgFTXcfQNRWR1b9XeqygLiWmuHkpAlRoRyCF7tmqIjqkm3m3FDUsSymBAdEwU8jMtyMrnc1N9+CMiWI/rrtcLiEW0y2H10owE3GTfAMXDKzwaQe5GlBVk40ZGFrzNehSWyFMVrAk1Ee3vQKLlKl5ecR5Lu5ZhxStNMP6gG0JrRMJ57XLF/oXWRLSZW1sVWxJQa/oe7Hz7AXzRLQhL68/H2ndeQ5TJDO+ifegY1gGnhWUZUIRESz3svPET2ngXID/7FJZObo1Jn4/AxdLPlHkFzMGpwlGomXIa1hqxSPj6A/Tt9yms4SG4Ft0C8ZIAGdEFH+8Xc3ddbzT+oS0uzW+Di2PG4rk129B3ygq892pz7F7xAuKuTUTa511w8pPu6PROAqJjzLDlXkfNftPwZOJozNwVi2jvBCQ23IKCvV1weqk/mg+pg1W/7URv/4Nwi+2B6AAg8ekFOLPgdVT/bQpCO+3F1PhVGCH3iHnngCq1MHVJPOKeysPKdx/DuMfPwDkgEOsHhqD3jlhE30pA4oxjcI6LwaZBgejxyxjs2fEumrufQLuwp3FYIeW4ZdUXvxejW8QFrOzZGaPOeyGgyIJ2fQ7h41nh2DctGn1mA3G7UrGwWQbmeDbCOOX9DpRabIgdPw2LxjyD8t2z0bjnHITXjIUbfYsWNn6BkYj2ccc1SwJGrzmId7rHYMvwIRjwzWlEV1EDPYpvJKBJ3BIsGtsd5zaMRNe3N2DJyWK8HnwQL4V2hKTBlf20rFDsiQEIj6oKN4MTxTlXkZZdDv+QGFT1rGh+x1qkECB/foTop8e7zHk3hAkSs+xmAm6UAD4+QIEyx9k9PJGSfE19T9UIRFUxV1BpsetzAmQDzA++7nJ9tgarothyGWmt5+Dkl6/D7bshaPjGJsAciSBDCtIL7WBGkeo690JwlA/Skl32du8IRAeZeT80AuTOX1C0v2gV0CqgVUCrgFYBrQJaBbQKVKgAc2p44vFHYfYw44edu+DlZSb3BpPRiLZtWpPlVWBgIIVnM6cPZv2+bt1aLFmylFQIixYvI5uqf2JL5doQdpD22rU01KwZTgd3qwcEkMX8lCkf0gFgZh304IONsG7dOty8mYrMLGbzY0Naxi34+3rDbHbBhe4wxgwgDwwMQPVqVTgBIuyYyNZJSSQWB4YVm352MXFQWljuW00mpPWfgIKAIGRabejnZcRLNXyxMSkPHUK8iEjofjkH0W4G2D3MiNi6Cr4nD3ILLPGQJjEycFnNMuaHoNUwDtWGi4HWUVFRaN++PXx9fVGjRg06KM0e/gHBcDe7I/NmCqzl5ZR9kZ6WhrPnzsHXx4fIAfZ+pgDZu3cPt8BiAeAUkq4e1ub3FRioAJZVNzBZGx1YpkXPnr3wxBNP3FdOMGvP5MmTyaGGKS4kJisJD4mRCtGEgthKh37+Ohl8zovoYP2pWhV9+/YhJczyZcuRlJRISg42Z7t06UJzdsXKlRSEzsY5OycX773zDllFzZo1G3l50lJNaIJkeLkAwZXBULJSKqaLszYw9QcjDuihWCO5DiJQWlqG3Nw8mM3u6N27D43f+vXriaAiokJhNVwwcWm5JVQGrGYys0WOk5IBYjYrCpD33/8A2dm3aFw4vs0VN4zsGTRoUOUEyJrP6XA/HZqnJshYCKFu4D5QCiFDOLUT8PSxIqaODl7unnAzmWEymgG9NzIyAmE0hsOqK8EfZ9cgyvwLArxr45a9AGeT01C9+quIjnwI7m4eqBZ2Fmaf6zAgCjo7s6grg6eXO06fSMH509kwmoT1lisiLSYlF27JSAmXFBaFelCzwJmSiOHirOFMMcPrrlrACeMsGepBOLzUe3A3NpV6kiIGHiGhErC6jh1lBoh4XqqmpI0U5zxprkiSQuUznHD3MKNWrRhaqOnpGbBcvkwBMUpgusJlqBOMMaPEfKpmdup8UnYcIThQQ+VV6ympPqHZwitHUi3pCSZuxZhSLkNy0mbC7LCYEqSwqBCWKxbkF+QL1YXIJpEDRsoLkQLEey76L7JBVH6IeCgmdQsOCsIbg95AVuYtTJ8xHdWrByiVk8oX5mX39NPtidWVoUcsaGf1ms9RUlxCnnuCbxZVEMydLLy0AhOLnTHRBfmFuJmWfkc/O9fPFsYS3srKwtz5i3DzxnUsXbCAAtDZpvN0h46IiIzEwX17kHL9OsrLytHkkUfw3Ivd8ef5c9j4xVquArnr4y4EiNMBu7kaGjVrjqqFCfhl935cDBtYgQDxyk/ArebDMLJJIH3glWcn4tej+5Cc7Q535v122+PvESBWJFrMmLnve4xpkolB/o/iaxfyg1+6HGmWBhj+SW+0r12Ez+Ytw/HL2TDrbiHROAj79k1EA8sCBLXdjqnxn6vg5h0JkEXAUz0wa+hraFHTl9ZRSc5ZfN35TXwdDmSn9MGi719DkypmOFGCxEM7sGTCPPwMYNyq79HEcQkp5dF4omk1JG2Zhd5LUjBtyTy0qelByj9dSQJmt3sNv8XEQm9JgPfMfTg1riHWPhaIwSfa4pMdn/0rBAgD3ZMtBoz4eAHeGVgf+xZOQI93/XGxdOE/J0BgR45Fj67LluCTfk1wdvabaPPBz4gOvonEJp/ixKqBiL26Hr6PvYlWYyonMcosCYiacwA/jXkUJyc0QYvZF6GSTQADSP8uAZJhScDLu9IR/+BZvBT8NDaPXwvLOy9WJEDY1MlMQOKLP6Fk1ZM4+lEbtB3PANd0PDFlIz5pHwkHnaTIw5kv4jF2yU5UiwmDw5KA611G4vOBzyI2kM0BJ1kzbZ68CzHjB6Cx4wie6beSbNRuWKIwelkc2le7jlbdF+L1se+g7YOpsORH4MkHYmHWFePqqW/x6tdOrB3XDbUDzCgvyMLhdV3x3sZYREcApZYEVI1bifm9G8CdKflKk7Fu9GQsvnQDHXsOxWvtHsSPR66h43NPIsLbDdbca9izZSamxEdg7pbhaNvoUdQLtSPp/CWkX/0Ns0ePQtrgzVjcKpRLUnW3cGzWZxh9woJosw2Jlgew/vRavOD2Dcz1B9K4zZ/4KpyX8hD7RCgODjDjmS08h4MRRVGTjmHXlLpIPnoLoeE3sPiDlpUSIKeLRyP42BTs9RqGLiEJmPvWeEzddg5o0eEOBEgvNN7XHgmzW+Ds2HHovuYb9J0aj0mvPolvZ3yK4PfnouWluejQYTJyY2KVYGpGgmS6RSCE8gMZGbgMN52vI3PjADRa0hinvh4Ev1+GIfq57xEdw0D657Htzxno5vMzdBFjMTV+s8secQnuJZ4YOm8BxvaIwLZZzyGu/ua/EiDvH4Ht/QisionEupE78PWbT+Lc7NfQdsoJkWPCd6ri3ATUa7MMn3/eEynfTEPPXsuQ65uLjvdDgNhLkGhsgs+WzEPvqCR8NGwAZp8yItrnr8QDu9e9CBAG6k/Zm4Hh0X/g/de/QIPBL6NN2/ao5ZGGk7/8iQyrHW4F1zB78XKcO3cdqQ93xty+r6B2wY+Yt2QpTv1ZA+3fGIiXWwfiyNZlWLM/4y8kiCRAQi6swPILAej2SDCd/slN3of3e07CSTPw9OgVGP2YFWu+MeGNQQ1hsjqQeXYtug09jvh9S1HfwwpHWTr2fvE5lq/+DcZoX4UEkQTIq44v8cLXbni3awyMdgcKL2xA+4HfoOfIUXi5R1c0bxQJ3Y3zOJeSg4S9s/BdWWe80diEl8554uCz9WC1lyP1zC7MHnoZ/XcORmM/DziKMnDo+7WY+Cnb2dM1AuQe3yK0P2sV0CqgVUCrgFYBrQJaBbQK8Aow/KbcasOQwW/A388Pw4aNQM3oaFitNjz3bBc8/HATnDp1Cpu+3oaMtFSYPLxQtYovPNzdcDXZguXLV1DewIqVq+mENikQ/sGDKTNqRITh1Vd7kKsKuw4LWWdW0BER4ViydBlZBA0dOpislUpKS1FUWEigPgN5Dx06jENHjsJ8j0wS1l9fPx+Eh4bQ6XVSdtAhfwX6lLiysNqR4eEi+0HYI9lNJq4AqR6MxHIrVoZ6o0OQF84WWeFj1CPWzYDg81kItrHD3FwB4nvyMBwmN4XXcD2TLTMXXBUnPAxCAoN0zp2CxqNqRqFdu3aEj7LT/uwANqtBcI1ouLubkJKciNLiQnh4mJGZkYETJ06QM4sMROcEyF4kJVnIelxoGhRMluaFGEN5GF6FnxV4lHKIe/bqhaeeekrkeLgcGK9kDjAC5P3330fWrSzu5MNeIyzHCGiWbxeRypx0cplPAuQWE5f+wXKHn2rWDC+9/BKO/3YcX331Nex2K8LCI/DiC8/DYDBh6bKluJWdDQ93dyKFUlPTEL9yBb3/nYnvkLqAqT1kPILKMIhKELHhEoJOWCkDJ7g6hVmNjZ8wAZ5mT67bkLkpAq2V12UWTBs2rEdhQRH69usLXx9GgKxDaloaJ09c4k1IyEPRBVwNxcsg2kFyGj43CJynvA4niQakBRarc3Z2NpGSpOSgea5DYUE+Br1ZOQHCM0Ds3JKMO7JJlF7F3qlqTB8iuu/UwcOUiWrm0/A0VYGHry9Mei+4efijuKwasqxR2HdoC6r7ZaFR9WrwMxXjKoJQbLcjJ/cCnGiJJg1qIaZRGnQ6KzyMtaBz+sOJUgpKT08rwoFdV+HuwXEEJVlCzBXyfKJ5wdcyKVMEVk+kiAsHxWrECL+HGjWCwWjEn+fPIz8/j2rPbbXEnigstmQIOg0Ls2sT9mh8nkp2RShS5FizsXqm0zNOZmOlcqoirV6qmZiXGxWRKUAI5ZK7MS3SmjHRCAkOoYErLmYhxYI4qGRvJWcpvY6IkutXr0Fv5BFCklnhdRKB6GLCUuCF6ARNKWlHJSJ2mAIlIKAaakZFExMuGicstMQgcI6UvOlY4A/bsJnfnMVyBQxE5yydzBwRoTmCY6bpSLuO8FUTi0llmnSwWq2oV78eevXqhf3792HXT7uJOZTEEWs0s9oKDQlGUCDLnLAKFhdkfZWUlExtZ4Ol1zvgUKQ7fEZIzzNBw/BJIGLb8/LySQFyPx9mrJ21aseiV7/+OLR/Hyk72GbLnq8dWwd+fv6wWC4jPy+PxtPP3x+v9OpDgTRbNm1EYSFXzdz54UKAZG1G3AzVAqtqcAQ8Q+uga8+eCMn5DV/PWYo/GoxSCJANR9wQ+ezbeKl5FLJ+O4lcUxXUqFkDbnnHseXbg8gpNhFB5Pr4WwRI2XUkxkzEz1+MRt2U6aj25LxKgm6ZIuNZfHlsOno8koMR/YZi9Z4rcMtIRud53+HjVxti85yhGPpxPqbGL70HATIOYS0v4cOfFuCNaBvOnfwd1/KdeOLZ1jgUFI2hLcbiqylx6Fw3Deu2/4HgOg3Q9IFInP5kKnpOX4p5F2zoF3oTv52+gOSrKbi04x1g4EEMrAf8+dNhJCEUz3SLwqKABlgQE4xiSwesOzUXnd03o0H9IbiJf5MAAYqvJaDx6IWYN6EPir6ai4cHZeJi6RLo93yI2C4VzHYwYNZOzBncEN8seB9SATIv9hrmdGyKSWfUEa0eDmRWmYVjPw5DvetL4f/4GIpy77R4Jz7t1xTHJg9E14++EQRIH9jWz0TjYdwUSHlEvojPv1+DfrVycHTPDnzcZQi2ggeeOxUCpPL3tlt1HD/0r4G1UgFSfAWJ9afj/Na3Yd/wPB4c8gNwJwIE15BoGYMrtilw/DQFsZ13YOamj9HnhYeQvvornDToEdXkKTwU4oPji19Dpym78WCvUfhgwvto53sRe3/+E0XuAahdOwzHR3+B2OUz0Na+BcZafREdE45EyxP48uxi9Ai9CF3Aa5i+ajuG949Bwbl9OHgyBZ71nkf7Bk5cv5GB3KvXcDHxOuq+MAhRNzbjo+EvY+FhoOy9zUgZ3h5FlzfiwPlqeKJLC4QUn0Tv2h0QNH0Vpg/vD++yK/h933Ek293RsHl7RGV8i0njPoS5w1to2/J5tKtrw/Fde3DFchID7W1wbXBL5Py8Fb+mG/DgM81QPHUW2mz9EWFFNxERtx7rJ7SFJX442o//Whm38s1foKDdEDQqWobnGsYhISYCaZZorLvyI7qUbMampBZ4pXEyFky6EwEyBoEHhyN0+8O4MP0VmE59hp7DJ+K3aj0Qv1hYYLkqQDb0ReNedXH05kjUurAIgW3fxfubf0XfiFTsOR+G7u1LMTS8Ob5SJlEgImP8VZUOe54Flo87APvsJtj1ji862tYh6f0OSJ89Co9P24voGE8kWlIx/+AFDK+dDF1oP0yN/66iAsQvAlOWr8OIp/Kx8p1HMYYpQPoHIL5LGAbuAvDQdBz5cRweylqJZg2noMe2HzCylRlTB8dhxr4riPZVQwytRbmo8mgnLFy2BBEXvsTENgOw0RfoURkB8lQqPvBqgikuy6Tx84OwcNEnqHbmc7zVcRgpcYjnqeRxdwKE5fOMwdniSbB+0x0Pj/LCe6MeQ6deQ/GozxVsX7cbBfVa4sWngvDDoKF4Ze021B0xF+snjUYTxxH0eyMOa3dXx0cbF6J/o2wse+dlvLfXjGjvips9Iyj233DiceNlHL+UjBuWa8gva4w+b9bC2U2LENfjHTTYdAarXqqLlAuncPzIGfg2fRpPxBhx9ZoJbkXf4cCZYDRt+zhqOs5gQNxEHP4zG74e3A6AXX/FqUIMrFuEs+cv4tKpS8iu2xZvPOyPzdOq4dNLo/DiSy/glY5NoL+wGz/8kYFrP89GaZtVmNT9SRSnn8H2XecQ2fAJPFavCjJvFcOefgKHrzjQ8LG2qGs8hZlTx2PO2t81AuQu3yC0P2kV0CqgVUCrgFYBrQJaBbQKqBVgmExZuRWDBw2En58vRo4cheDQUDR76kkK2v7mm2/w46598PfzRmkZs/gBkR8MWGUEyJdfbkTy1atYsGAx3N3d7gszqqz+DKvy9/VFv359iXRhJMcff5yjfATmrMKUKYzsaNOmJQKrVyewt0mTh+Hr64OLFy9i69ZtOHf+AgVf3+3BQ6A9ERkRznMNhP0VBzUFYqkegHdBgVU0k6lNTJ7e+OPZgcisGohacGJKbBWkF5TjdH45iuwO9K/pj8NZxRh2swjhnmY03LkBkUlnkVFSjmIWCi7t54XBlgyUphYRLqg653BlCIPtWAi6DZE1otDhmQ6U31G7dizlsHACpCY5r1y7koCS4gL4+PgiKTERFy9dgoeHh6LQYQTInj17kJx8FUYWoEiuO5wEkqCvVA24Otm4WukzDJFZPjVr1owshdhBbEYuKBkYlQyCyWTCvHnzSM1TXFLEQX/KXWCHyl3ixgkbFTkg1G8ZFu+CZlMehA52hw3PPvsc2rZti81bNmPP7r2IqBGOnq/2JKVMTk4OUm7coEPaWVm38Msvx4iw+PTTTwk3HjCgP8JCWXasIBuEAw9XwEghBMOf2W9HidDyfF/J1xQXFaNPn94ULs/wYImkq5Qa66aO1FI7vv+esNp+ffqRY8/69Rtw8+YNGIwmYYfGX0vH1mU2g7gTZVILcpBnTFAoC49tYIoGs5oBwgiQW7eY0ob/FuXTyYmC/HwMuoMF1po1a2C12TgmKiJZOOHAM6IZ58JHQIwVu68D8KmWBz//NLjBBg+HDXpbCYykqihFlq0mfvitBHXCgcAqvqjuVYj8Yk8E+HviRs4VWG76oV3bWFQNYd40PnA31oAe1Wj8WTB9QX4Jdm49Cw8zC5hQ1yC3apOckbRnE5oiHg0DBxFpUsUClNvK0Ljxw+jxyiv03v3792P3nt08TkJlP8DyfyjzR6i+WPEEhcTd0OQ12d+FdR2bovwSOkaAdCQsXfIN5OumZ55iwkNMhI0LgzfoGCxETCAnVsJrhKNGRCQVnrGMxGAxyZSLgoQ3jxMjbHBZRkhmegYFzBDjxtQgegP5zBlogohQIyYJYsQArXsRPMS8/QQBQHI0hw6e3l6oU6c29DAIrkT61SlbJvXHbrNRIBOb9xkZ6SQrY2oUWtTEEhHNQ5OHrShJuPAgcj6gdAfB+NFGyHQDNhvq1q2D3r17YefOnTh0+BAxmHKb4AOsg91qh9PJLWtIvsR891igLQs3IjELZxApzEiE4VAriDni7DYXvXAyivkMZufmUQbI3YkJvv5KS0rwZLMWeLpjJ3yz+WucPXOKbK3y8/PR/ZVXER1TCz98tx2JV64Q08o24m7dX6bF/+3WLUhLS72HdJITIB3nvoUWASaUsVPvFJptxcUda7Dokh4D+jAC5Dg2f7xcJUA29cOSM90wanQ3BGf9gPGzvoIJZtTqOQoDWgbjzKYvsedKBjxNFU8o/y0ChHm4P/UZTi8aguCLIxDcanMl+RwOlJd4I/aRhqgdUI5ffjmL3JI8XE1qjvi9c9Al/ChGDn4VG/e3wtT4BXcnQK6NRdiEUuzd9BlC/liBZ7uMwRUArV/uicKvNqDp0l2Y3rcxDn44BN0+2gzgdXz163R0qH4SA9p0wjM7rehX7SJWvdsYg1dw2eTBVCciz89CVLuJALzQ4aUOuHXkBDILruFq31VImNUFuTNH4tFZPwDOR/5FBQhXU8QMnY+F7/WDbuuneOT1GzhpXYb6ehvKxbjLz1Wd3gRjSTJWzJuCQe+vxqB96VjWOhA2q5Vv0nojiq7vxIianbEWwMKD1xD3SA56ejXCl3gFK3bPQq8Hb2DsoBFYtP0kWo35DPPGDcND1RywUsi5HsbSTOz++lN0GDAbVR5/BhMmrcS4TmFwWNNw+OOZaDVxPnzNQJO4297r+uGvN8FkyMAKXRAGxcSiuiUBj8Ufxzd9quEDt2hMZ6+9IwGShURLT1wsXQC3g7MQvd4PFxe8iLLVn6HZWzPIdxReg7Hj1Ex0djsKXdS7mPXtZgx+NB+b5nXGm7NTAVMwmrVvjJvfP4gllnfQ0rYNHnVeEwTIY1h3ahF6hVyELvg1TF6xHRP6h+DbhZPx0luL0LT3u1i7dBrCbuzB3NFPY8oOoPek37DgvQgc+qw/nhvnhk1JX6G7bScMtZ/nvR61DbfmdsPFT3T4KG8l5k/qD/sPS/HW83H4FhEYu3ITJnUPwZfzJuLNyRvRM/48FnYpx6o+jTFmF/Dm7nQsfegculdviy0A6j/TFTVupOCPwmzcSArCzG9WYMgjBXh36Ags+paNm1DubJqOV649i7PTHsCO9/3w/DQA721H3tTOOP1+YxxtthND61sw/y4ESNCR4QhpvxDTthzHW90ise/ll/HsteqIjxc5NxUIkIFo3OtLNHh3Ow5/2A6+Oh2K088hfuMRdBjwMgrfbY9ve+3H5Md9gdLr2DJ3GoZ98AXMMZHQ2ay4fjUJ9lYLcWFHHELPz0LMYxORNX4dEt9rg+tjR6PlhoOIru5NIPrsnywY16IcA8xPITL+IN6iDJCHMCEeaPT899i7uRWSv52PZ56fiKzlp+B84yHYreWc2C9NxlezVmDzLxuxfX8dzPv+M8Q95sDwocOx/sBVBPowS0X+sBfnwb1JZyxcvgD1LdvwfoveWFUJATLkpxQsbh8GW7mVKz/1Rphu7Iau7wac27oCjmOLMKzLKFhclC+uS4L9+10JEEYMfXwCzpF+WGSsjWFhEQBTF54qxoCgQ+gZ+gw2v7oY5xYMhP/xwQjvuA0j536BNwa0QwPjJSx4YxxGZAXih6WfIjrpK7zdfghORsfC87YDFESAZDjRtPRnLOzwAiZcyKBmTtpxFROeLMHasXWxt9XvWN+7CU5+FI0nxicBvRfh7McD8YDbn3iwSmP8AaDHwl1YOKgxfh8Rhw4bf0Z0Na5q5ARIEQY2uInPm3dA/18TAbyFw1mf4KHE+fB59C2gw8c4tbY/TDtGoOHrPCdp/Of7MaHfE7g2/W00em8x8Pps/DxlFJ40/Y7xw/rio68uo//sjZgx+GmcWT0Vz7z1KQ6kOVFXywC5fZpp/61VQKuAVgGtAloFtApoFdAqcFsFKiNAmBsDCzhPSEjAokUL6B116z+A1i1bkssIs8L66acfiPxISr6K5StWkprif2qBxVQnDIx6Y2B/NG/WjGyupk6bjoQrVxEZEUztyMsvQHZWGuLjVyM6uibOnz+PpctWIDsnh/Cxez1Yf9nroqMi4RCn9RWHFIV4kEkYHI3jWRUc/GaKiZDgQDDzkKOte+BscBTifPToHeGHoZdzcMpqB2xOTA7zRmt/d7S4lAMY3fDsrnWITEtCRlEJcnNyVLUBMQ8sd8LllDmB+6r6QTnRDlBmQWRkDcoAYRgbIx68vb2IBAmpURtu7gYkXb6EwtwcuJvNOHv2LFnaU3g4hYjrCajfu3cfkpMSodcznJAhgjyzmP+gUx16GHapgPqsPg49RRRwtycdvZ8RJzG1auGll14iVQqFqlfyYHguI7bY30+ePIktW7ZCzxyIHDrCBpnlA49F4VgvHdwmkJKViJ/0ZxAxw3MpOYUCuR3o9sKLaNKkCTZu2ogTx0+gYYMG6NK1Kx1MZ32l37Z2O9ViRfxKBAcGYfz48UQOzZnzEfyrVFFO9HMygVsdEclA+LKwDBKAOsOq6Qg/GzsGH4qsDIPRnZMDkkwh2ykHiFFw6kixlJdfCC9vNwwdMgz+/n5k55aWmkZrh8gnyh5xwmFnHAAnXQgYF0A7W2fcooqHwbOC8RQJOzw9vFQFyAfvIzvrFp9bNKS8pvmF+Rj85pt3sMBaS7/peZ9EMIaDjwEbYyVgnDWOHI0Ap02HwPByBAcVwVReBLO7AYZyJ3RunrDZrHB3cyKtyITE61cRWcUNVTw84OlZFU5HEQ5dOgu/6v6o27AerLYyuHv5AalpcOTr4HQ3w83LC8VWM478qqfr8GnF20K2bbwsREKwGeFwCPGDtK6TVmQiA6W0tASt27RFr549qRb7D+zHlq+3KHOZddqh4xkwqgZKUhM8O5vG4U812QAAIABJREFUXNiJsfVCZCXxFnLOswyQZ5gFFpek0IRmm4ewWuIbiQDmpQefDC4h9pPScoi9Cw+vgdzcHJw8dZKYJrZ4pU6Bb0fswSecgREfBmnvJJAOKWuT3l1iMnPZEF/oklXijRKcnVjAjG1ljBsRYtRRHZEO9Fo7Z3jq1q1HXnIsGIoxrXwzEcQKvVEuCMbJ8GAdRWrFdUlizxG6L9FWtqHF1IpBv779KPiJedhV8fMRG7JCVymDwV7PPBON7iakM/KCFiEnhxQGWfZWkMucoJFss2AJoUeeIEDuRwHCZF0NGj6IF3u8ij0/7cTBvXvg5e2N3Jxc9Ozbj9Qh327bgssJl2iRs+Cfl15lExDYtnkT8nJz/2cKkJBYdHm1x18IkEsb+mFb1QkY0ywQZw4cws2CchhgR7FfA3Rr2xC3Dm3A4gOJCDBXDO/6WwQIy2l46BP8Hh+HiCvjEdh8NaJjgirZ+hkJUoKCcj38fTyArOu42mcmfp30MgzbliJu6FT8itaYGj8fI14A1kwbiRGLLS4h6EOxO/FdNLg+DqEvXMcn367AqCbAd1+vx46fT+L4sg04hcHYePQDtKp2BIuW/4TscjNsJZ5o3vcN9HywHAOfr48nl5Sgu+EAPqzdEYtiYsHyLT47nothDWz47YclWPn9OZxcvQV/RNWALTkD0zbvxYimBgx7azi2H0tGXlr9f5UAKUlJQP0RzNKoD0q3fIKH38j4nytAWB5EYgIS39mB/GnP4Mw7RjRPm4ljM+IQ/PtyDBo2Br9dAxq/zYD0ylQcAURq2UsLcfUGy13phTUHpqF3yyikfPsuIp+bgRZjFmBRpe8FKihAooKA5K7YfnEmWhV8Db+mQxHtBiSOuoMFFtLw/7H3HvBVVVnb+JPcJJAQQqgJoSbBDGAZUFHsjaEoWBCwoIiC0kVREQQrVhQVpIiKNEVBsIAKooBgRbEDYjChQyBAKAHS7r3fb7V9ThAddJz53hnv/f/fbzC5OWfvtddee+3nWSU350b8VPIEwvOHYeLeC/Fgqyro2/9GTP04DxmV45CXk40Lp32FGdfWw8y6PZH21UxkrpyBwa16YGFGFqoihLLin7Fpy1AszBmKc8peR4VfIUAefPFtdG+Vj0lDz8O9L6egUbt2GPfcWDT5eQ6GnXcdpicBna9aignP/A2fP3Mt2q/uhV3PXYRVI6/E5I0NUTm2BHu3tsTQGd1QdWl/dPuwOSb1aYN3Jg1Fr3vfRzVsx0X3P4eHbumCtdMfRvf+I/GPKT9iVLtiTO3dDLe8AeDpZQj1Px15383B0PHvYM9Xn+Otnw6iQfIObDhlMBaPHIDaP0/HgP63Y8UGoBmvG/VueRotevyAj/fPQu1vn0fds3rh2U824abU7xCd+SDGfDAb1/3tnxEg1KtmDHDO/Vg29Q6cFViIqJPH4Pn3X0Mn7XPjeoBw/5p5SMMueN14rsasz0ehRXgKOm3piBVt92BQ4qnYOu59vNC5AR67YwAefGkRqlZOwfXjZ2N4x5aouvlNRDW6DHWJxCcCZFgrbL13EM4c/yEy6lRCbs5ajFq8DoP+tgFRdbrjgefewK03NkN8WakQ7CV78enUq3Fu34WoT8TCC98h3K0GJrWqg571nsI3o/qjWfHbiGpABNVZGDV3HPqfGcDg3v0xfkku6vkyQMoO7kWlFhdh/OhRqL5yMnp2GISVScDFXZdh1MjDeoAcIQPkzC59MXb8U4hd/ixuvmggVmdmwevqUd4s/ioBEipB7rp9mLM2D63yx6LK6YO4eTiXk/r2IK5L+Rg9arfGNLTCC19MwzXVPkLFRs/j+WXj0DJ2D2LqNELMZ8Nw2tQkfPTicGx9dzguuGHGEYhprwdI3ZWPILPNXUjPzML+/Gyc3WkJnpvYFJ8/fRWeTx2FOR1j0avScZiamYSynN5Y8PMwnFP2GuIb9+ReT6c99Tae7Xcasm/ph3NeWsbElREg3AMkOA3xzXuhYWYW1udkYyL1MqnzGW5KuQAvXjYa3z7bDXHz70DT7vMQg+24bfoyDD83Gf1v6Y05736KwpMHYd64u9Ey/Bp6970Jcz4BrnvgBYwY2AnZ0x5CqwGPRwiQf3bzjfw+IoGIBCISiEggIoGIBCISiEhA0LNfZIDcjMxGjTF+3Bg8NvIJnHnmGWjerBkqV07Ed999j9TUVMbkDh4q4jLndw+/Cw3TGx1VsOzRiJwJlvU56Nu3Py666ELub3HJJRejYfoxjNdt2LQdk557BvXr18PixUvw8MMPon6DjKNuwk7zTUiIR4P6dSWannF8jWs3/M+VHPJ6Jwg5EEZMIBq1aqchMTYGx513Ad6v0RivBRKAsjLUjgYqaimdXMIHo2OQjjLcVLwdhUvfRd7O3Tiwfz8KCvY40FX6B2gwtsPlBNiV9bG6P4SlRnHPi3r1hAChTAYqc5WR0RCJiUlIqZfOzc535uchWFaKb1d8yY2/KSvEchdIvjVq1MCHSz/Eutx1iNEy/9bGgAPAuZKQlvBXMN9F0pfrmaJjLwtytD1lXbRs2dI11/41EoRwQCrTP3PmTCbZqFm5kApejoVF0zMVY7itRt5bRgiNtSwUQocOHXD++efjtdmzsXTpUn7e/n17mRQ744zT0bdvP6zNzsbop55GxUrxaNOmLTdunzt3Lt5/fyG3XJB5C1ZrFBCXReJSU0IeGdbs1sXyAohUq0jkh8bw63gpCJ4w6QOFh7hndKOsRjj7zLO4NwkFglMvihkzZmDb1q1euwXGx6XqEL2fiCkCcanaj4xRS18RxBykwH0p+0QZVAnx8ejfvz+XReMMkJ1UAksxYK46RATIfvS66cgEyJSpU5m04BJY2t9DhSHtwR3Iz5uG5UUFkurUOICMtP2oEBuHUMU0FOcXIJaypCol8/yji3fgs+/z8OGag4ihQOaYOFRO2I7mTS5G8+bNsXfnIpQWb0d8UhWECvOBfTsRKtqFKBzE9l2p2Fh0IqKjgtKUXhpxHNbf2+vJIkkSWsNLiSvZ3kLk0TpRv2z6LF22jDODXJkw7XkiPIASPrYeUV7ZL34+J1Qoe8A8lMiZ/7Zt23aaoOO6DOleMFDeY1h19x+xvFR6w3TUrVeXawz+/PNarnXHCmov1vpnvFmI4eIeG7p4bEyEIZPNrelTlkVizcmZzREixYwcD9bVBNPO81Y1SwpfISYQywx0ampt5Odvx5offxIhEx3EQrPeHl65Lccq+TqhE1HBm0sssSTkqdGjdKSBt9yCtNq1MWToEFYAMViS8mOJOWTUKOPjloG3clraQw8+xKWm7DU8P6aYNYVJFcIKczGrpgaAGEOqtbh1G0XDHpnJ9Rs2GjulKD4y6mlmlCeMHo2k5CQmUbpe1x2ZRIC8PpsJEBrnsccdj05XXoXsNWswY9pUaVz1m3Ujf6MHSLAMJVXTj0yAvHwdlqQOQ48z/4boon0o46h+UdAwivHzojcx74c8JHJDcu/zuwgQbjjeFnNWPoFLkj9HTN32qJuZBS+m+ghHQLgUuetSce/U0eh7XjQmj7gOQ17bCxQ0xL3PjcagLpUw7dHbMWDUd8ioHw8ENyJ3/Z1YuvE2pP84BPXbjAdqd8ZT4wahw4npqN+gMlY89ggeXVSA6x65BxcdG8DO/EIEw0K0BYMhROV/h/7dL0XH2QdxUcmb6NnsaizPzEJiWTFyd1fGkCmT0eekdNSuA3z9zmt4/NI+mNP5Pix9tC9q/PAiBvQegjXxDbB1XaN/IwFCTbE3ovdjs3DPtcfi9bF90P/hxpz98IeboDvxUyZFVyzdORrH//wE7pqfgftuOxOfjr8XfYe8CcRvR+NfaWT+ixUs2YjcTSm4Z/5C3N+2CkbVTMXL3Z7BtLt/2UD9F03QARz/6Bt4v89JWNqvH6545xtkHNj86wRIXjZyW7yJPUvOxsLrq2HNxd9i8JnRGNB/AF7R6H16R7uXvsaUrnUwq2lfZH34Eip+MQG9OwzCBheBTw2ou+Ltn+7DBeE3Ed/4es0AORnTv56Aa9J+4gwQIkCub70bk4efjeFTUtC4fXs8M3EMGq+dg7vP7YYpSUCXrksxfvTf8Pnoq9F+723Yc08bIH8T9pQF1GkLgdoxbXh/EJ7eciHG9mqLhZPvxg3D56Ma8nDxiEkYcXNHrJn6ELrd/ATa+QmQz7KQkpeNOsPmYcZNJyI1JRH7vv0cLz85DENn5WDAE1NxV9cmmD16IAY8uhJ14jeW67/Ss8dwpL+aiyltijDr5S9x+tUdsGNST5xx10GMmf/CURIgLyEVu5E5Yh7euKs9ts0aguVZt6Nz3HI8WC4DhAiQ+dKwPhzE5p1l6Prg07irVX3MvGc4Gj0yF6et7IAGly0ALnwa3069FHvvH4pzXjuIidPuwmWnNUP+krvR6pKRiGqQhYoF2ci9/kVk33c1Ah/0QWZn6gESjdycdnht5Uh0qvoVouoMwIhJr2OALwNE9DNNenlQ5gQRINdpE/SpQIv7F+L9e/6BjeMuwAn9F6Pb+AV48rqT8Nm916PD098go4HXg+nQ3mz87fzH8dy4Hlg3ZxDa9F6A6shD2+HL8dSdtbDw4XRc88iRm6CHivajtHErjJ0wFqftW4j7O3fG86Es1C/PL7vt9GsESOm6bGwaugD7RpyKuRdVxTVfZSGjspAV5QkQ4OwXv8Cia1Ix/qrHcNLIYdj31gP4/qShuDX1I5z1ahO8M6AiZt98LPosyEJGlV/aYtcEfdVIZLS+k4mWffnZOP+KDzH2mSx8NPLvmJ7+PmZfXgG3JDTBi5lJOJjTl4nEszWTigiQ05UA+WlgP5zz8hEIELyC+BNuODKR82sEyPnVcOdt/THtrWUobDkIb48Zhpbh19G3fw/MWgZ09+2jf9z8RIQAOdJtK/KziAQiEohIICKBiAQiEohIICKBX0jgSARIt27d0anT5cjP34nCwkK88eab+HDJIv7bW28dxADyl19+iclTproeHH+maGlM63LXYuzYsWjS5FhccMF5qFc/nSuL/Lx2DebOncel06+++mqkZxzzu8pucQ+QpCSkpaW4ijIS76yByhr8LFigR44IKC7l9uvUTkMgLg51q1fF/sL9WNL4TKw65u+oFh2NGK7GEoXiQAzi87ej2RcLcVzZHuw4UMT4E5EfBXv2CI6pz1dk0grwl8MweVw8PsETCc8h8ocIkP3790v5q6gopKSmoMXp5yKGypBp6f31ublIqBjAN199yxUH4qiCDJWhr1IFHy1bhg0bNirwLtkOHJhtJINWpREQUUrzGAkiQdMyptLSEuwv3Ifjj/s7rrzqSqSlUe9OaxtQXitozsXFxfx7Llv2xhs4sL9Qsj+slwOne5QvXcR4J6Gf5TL4ZaxFxcU4/YzTcUWXLqyTM2fNYtmGgiGkpaWiS5crOGNp2tQpqJKUzL2Vbx5wMxo3aYwHH3yIK9DEUJ8MxWEJ6LcaP64slmLE2iLd11Rc8GXKSurXtw+XZfNnv1AGx7a8bXh5xstolNkIPXv2ZPKDcFAa4/oN6/HqKzOVAKEMDaN9NPFD9dKTovzeCkHxuzRunoLridjr108IkOH33IMCLoFF9YUs6D6Mffv2o9evZIBQD5BSql6kqQFecoCUAJOsGIVRtR8GJYOk1AihSaNYBAIVuQpReOcGJFfJQLB6MkoPbkMouioOhZtg7vy3UDN+D0pigF171qLVBePR/ORTMW/uE/j+u1fQ6txzkdGgBooPFSJUWogK8RWQvfYg1m1IBsPeNC5uDCt9N4RNEJJQKUz5ku5dKasmxA99aD2IiCK8muRFwfhUAs61pOA/VczbJXR4DdTl2R45ZIkMpheM+9M727VtK69U1or+SQyWNCzxHkKD4EwFAqWVWfT6wMgmatAgnVO+du7MR27uOk6h8pMgbJSEPeDMkTAvDA2S/q0pXfpSkYt2bNfNzovK2SWW6qYTtKJnnjw5/YUIQWqkQuRMamoKdu/ajVU/rgTCUkeME5O0BpmRGrI6QqS4cn6sTDTboCwor65I3TjIopJitGx5Gq695hosX74c06dPZ6adSBDmBskglhJjF43LLruU6+C9Nvs1fPD+B4ivGK+pW7ahlTlkbaFMFq2f5jfCnF8GHDhwCNu27fhNJtdv2jZv2ITBd9+N2ml1sGTRQixbvJjXiMpi1avXAEuXLMKGdbnYuWMnht53H2rUrIXFCxfgs08/YaPx258/RoBkv3IdJsQMxMh2mVj52lhMW5ZN9BElETK/Wr1OJqpoYx3/+38fAQLsyclG63GfYkrv47DonjNx0UPfM9BlHwLZkFgfKKQG1kBycnXUbNEaY54cgwb5b2JwzxuxInQMStcX4qKHn8ZD/c/HqmdH4OrB41A5M5ObWhcNmorPh7fFhgmDcP6wtykRVB/fAHdNegvDbsjA+7eci80XvYaujVajXUYHfH4EoU7+8SAuLH4LvZpdhU+JANEyLfLVczFkxpO4/6osvNMiEW90WoD7uzfAx2PvxK0PfoPKmdFYn/PvI0BKt2ZjU63b8cH8Icgs+RAj+3fChI9vxpqi0X8CAQJQ4/Er39uC5047iMWfR+HkJtsxdti1GP5uFOocyPnVRuYkmYM52chDJWRk1hFREdB837s4eO9ZWHhWZQw55Rm8djQESMbFeP6Fx3BpzQ3oP+hWfLC6BFXyc45IgFDz9S2N+mPa3IdwRcUFuDrjCiS/sAhPdG6EWdddhV4fbUJGcgxyc8pw/3uLcc+5QdyYdBvarnwZp+a9gYFnXY+362UhDcVYv2kDgMsx47vxuKLyJwhkdERG/Vjkhvtj/gf3oG3yd4hK+Z0EyNjr0P6Ry7Fu6/XYPToWJ93+S4Xr/uCLePD61r9NgEz7EaPaFGFyz+YY9GUWauZlI18f1XnQq3h4RGdUWNIH9dtvwbRlE3Fm5c/w+IDOmLE+C4m7yjeg791jOOKunIixY69ASqgY0SVrMbpvbzzwfQOMeWHiURMgGZmVkZtTFcPeeQMPtKmEtVtjUGPPJ3hkYAeUzwARAqT00GZUyroVzz7fF4k/vICOHV/BMxtW4bjlJyKzy3fARU/j2ymXYs9dffBg83vxeo8mWPXKQ7hr4EgsT8xCakWqX7gDuZV7YfG84TitaAbim/ZCRiqQe8ITWDGtLxqueRI1zn0DIyZNOUKZPBXY4QTI26nArvPx5HejcWvaVtzT9+8YsfcBfPLiQBy/dwFOPfYK/JiZhQz+80PIzdmEsfN3oMvfczDhptNw74osJOVl49I312HCaXvwwo3NMXDukQkQhMqQW5iM4aPG4pZL6mLZyD7o+NCHaJBZR/qeFO9A7uY9QO2GyEiI+5USWER0NMf4T8fj2rRP0aZhF6zTLJLDCZB5NYCCf7yCLdMuR8GCBajQrAHe6fp3DOr6OYo6x+DllfVwUeUl6N78SnyVmQWP5vH0lAmQvDCO2TQN3Vtch+8ys1CSk43znl2NF68IYOaAv2Fhu28x87LfQYBMeFVfkAxgDzgD5LcIkE5j8N34axGYdyuO6zHfywCJECD/xC+I/DoigYgEIhKISCAigYgEIhKISOCPSOBIBEifPv1w4onNMX/+Arz++lzUqZvG/T0K9uxDt2uuRLNmzTFt2nSsyc5GfEW6vPy5HxpTXv4eTJo4BgcOHsJtdwzB4NtuYQJk9pw56NjxMpxw/PFo167t7yZACHyvVaM6atSkMjyWdSDR9j5wUrA+wsi0UgzNkOu3BKI5IJmaeLc87VRs37qVo8jT2l6OiVFVsK9CAorCYZyxawtOWLMceau+xYlnnIGcn3OYsNi7dw/27N0rEfWHiU0CuQmbk6wHy06RUv3cpIMB4Hr16+HCdhdi3/59DHCXlZZxb5D2l1+J+IRKCsJLFHylOCBn3Ubs3LEdO3bkYdP6dahatSqWLVuGjRs2IRBLTbJDBk9KxRiu1y+YpWCUgmtqrXz+PgVUl5aUcSkl6gGSkpKC+vWpBoFU6mESgvBYXzkswk0XLFjAmSskj21btyE6NprbG0jLBClrJQioNPw2DkB4GCm7JJWN5HuhUJDn061bN85OenHSJKxctQqVKiWidevWjOu+/e67iAqGUFpWinPPPw/tL2qP/Px8DB56J9JqpWpWhXXsOCxQ3rBSFyQvo+PCUCqbvfv2MDFI4/DmSyW8Avjhhx84y6NTp06Mz1Lmh5Uiy8nJwSszZrD+ICZGiQcXaa8ZIEo6aCYOlQdjzFrlRCXAqDk36QVlgPTTDJC7qQn6zp2IjqH1VV1CCHv3F6LPbxAg1HqBmo9L3SOPYHA1hww3Z1WVslOV4sM4uWkAMdFF2LSjAKUF63FMveYoTaiIFSu/R2LtK3Bhq2uxeNkCfP/VWBQXb8IxjQfhvHM6YvvOnzBuxkBUCEah1zVtkZgQy2W4yop3Ij6pJj77eDcK9sYKMeGyc6SqkXb88LFF1hhedqvrKsP8gu3vMGqnpiEQQ+RUHreQ4LlpVwidsUuyEOJP8Xtdb8uEEUJQG9Rb6TgagmSA2PZW1so1/VECRCcgG0voVenErlyOlaEKh3FMo0aok5aGnTt3IicnF8UlxZqS41kQr1GQ4xEkscAZsPLloBzDq43JTWSy6Mr6HJ4tQvs+EEDD9AZIq53GmSlrf/6Z+w4Y2WHj12loxoHHKuoXvTJY7oteeoYorGzxsrKQkhvncw07Stsi40GTO1RUhOOObYoLL7wQJ5xwAn766Sc8PWY0EuITLFlIGCvb08ZkOiNjddVs1mJkS0tKsS1vBzegP5oyWPT9zGOOwSWXd2ZC65OPl+L1V2ci45hjkJCQgI0bNqBWrZq4pFNnHJPVGCu//w6vz3oVgZiYo3j+HyRAqAfIylbo278LmlbehvH97sVqmma1i9Dtogr4cfVq5O+menrlT6HfS4CgtBC5sWdg+JQxGHFyKea/+BAu7DfRPXTiotWouLAPNja5H11O2I+7B/fHodTHMXbcWfhqQjt0HLIHGZlxCJXkYVfqTXh18p04r9Z6PHZBC9xPBeaP74aXp43CpVVXYHjvmzAn1AJ9r7wEO5+4Dk/QhPouQnBcC8wbkIR709/FB73Ow/5PRiKjzb08hmtGPomzd+/C2Ecfwq2HESBECkx4922subA9RtOXH16CQ0NPxBsnno28Z+bhyoQVeKRzRzxfloW0mGLk/goBcmloKe5o1hEv+kWZBGDf4/j24O1I+ZhKC72EjMwaALKRmzMJeeFrsWnyxWhxwwL5q/MmIGfmlahSko3Jd43AuBlvY33Z7yNAjtQEHVFZyCCEtzAbuU3fxL7Fl6Di/l1Y+eFLuKnbLcirmoVwngHpR25kfvHTb+PuesvR4vIRMtYKfTHziwfQpfa3aFOrFQpvfwYTuQzTM+jf4wHkZDYEVSP1Z4BMiUrBjb1GYsXw6xBcPB4Duj+AbenHIHZzthIgHVE04woc2+cdfkX1AaPxxs034Kwqq3HP4BsxYsr3qN/2bkybeCtaVMzBfSkt8DiAi4e9jDHDL0HZzKfQqPtoDJk+E7dd0gI5s+5Cy55jgXot8eCIgSibchWK7lyLR/5RB68OScBVTwD9n/sQ91x/DmruXoKolBt+XwbIuN5of+tOjPthPvrW3Yxnbm+CmyfxQmLqezfj4zaX4dCDL+LR3yBArr/5CZxz7wqMvbMG3r67Ia4dBVz/0nycNacdbqByWOc9ju9mD0CVpX1w0otNsWzKDdg59x6cc8NMNMysBiLNjvFl7vTrMRwfNWyDsaMnotfFdbFuzpPo230wPqjTAWPGTfgdBEgNgDJ9Ci7H0tyXcHbNIHZ8+y5GDrr4iAQIAekPL9yInlkbMfqmK/HQws1oN28z3jllFbqltMG2R+dhVo8meO6Gs5Dx5AacueNF1Dmjd3nDw/+ViotnvIO3ujTFq0PicdUTf8fw2S9h8HlRmH5fb/R7JgojJo3/HQRIFjJispHbZDzyl/RBwQcj0OEf96DJgLcwfnQ7lH77Fh46sTOe43e3wLilU9C9ZXUsumMA+o15DZv452dh0c4lOC53Olqfcj2+gxIgRyiBRU3Mjj/7KowYcy8uaBiFj0Z2wIUPfyXzrD8Ib04+Dz9NmoA7l6xGzLb1uG3qUtzVKRNzBvTBDW9+i4zoTcht+yxWPdMJpS/cjGZ3LEZGJhmSX2aAzMusj4KcengzdxEuSMzHzpxF6Hhad3xzxhTkLm6HxO0J+Pn9C3F6jw3IyDzyJY3WbfGOMM5L2IjZjw1E5xFvAmc+g9z3+6Ly6lm4/KSrUG/Gt5h66dERIGsG9ECPbafgxUc7YN+yVzGw90O4658RIIkP4uMfb0bTzeNQ7TTqwwTcSSWwIgTIEfZH5EcRCUQkEJFARAIRCUQkEJFARAL/qgSORIC0aXMhY1vrN25CUmUKHRIMj8pRUdWTCnFxWPH1d6iSJKVe/+wP9QKpWzcNtwwciOLiIm6uzQ2mqYnz/v3YvXs36tati0cfHYmc3Fz+/dF+yoJBZDSoj/hKFTWzwSGfilhaoLAHshtGSZBkgHqA1E7lUlNUHixv+3bszM/H8U2bYP7GXVhxwhmI25CDs9d+jpTkZGzM244WJ5/MpZ4I+Kf/o2bYRBJYJL+GRguwriH2RoZYZLsFlFNmQ/0GQoAUHjiAlqefwfP4esVXOLfNRdwI26BXA+PpfyloOnvNanz4wXzUqpWCZUs/xIaNmyQDxEgKCvQPaOaLP/vFymIpCWQvOFB4ANdcew03QjfCg9aBelps2rwJWVlZTApYRgit05C7hiJ/Rz4qVqjI5cS4Z7gugRbB8QB7EYJG+Uv7ACt/5f0GKCkpximnnILLLruMg7affXYifl67Fo0bN0ZBwW7uaVx04ABatW6FDh0u5gD26dOm44fVKxEXE+eh/K7ji1Xv8ePH+jXDlH1EQDAcRFLlJO45IjIXQJvKIu3fu5/30gWtLkAcZ4xrAAAgAElEQVS7du1clgiNgciRSS+8IKqrwfpSEs3KTflaRyguzU9XufB7pGEJl8Cq5CNAbr/9duRt24roGAr6pswEekkIu3buwdChQ3Dqqae6AHcqAbVy5UpM4QyQUgQkVUFoL8328RUtcs9zlYvCYbRoGoeYmH1Y/s1SVIqtj3opafgmZw+WLFuDp8bPxLFNWiJ3QzZmTB2Fk09uj1NPP5cx/A8Wv4yJbz2Jaolp6N6hMTLr1cKhIspCKUYZKmPRws2ICgSkjYNVfnLyEcWJ4qpL9P8TOST5QsLkiS5b4gMRhU2aNsEVXaQJ+tKlH3LJNOoX7DU8P0JBIi1R57gJNTYiE21cbpwhva9tu7bKfkhVNOHWVClEc91kzLhKqpfW9tKxS7kiaVCenk7lsOoxyE810yRtyvtosovpg9oAPwljaV7yN7a/mU3jH2gKmK/wk8ud0KQR+iIB+i1OacGbOPuntSgt07Jcvh71/ERfupalzxkP5xJ2aH5e+TJHBFlFKG76Ew6htKQYXbteg9NPPx2lpaXIy8tjMohSnWjTETNOm2nWzFnYt3+v1GO0FD6rGecye8ozndavx18ijP5kx/adKNiz9ygICslcoVS8Fi1b4uzzzmcjvGvXTnyz4kveZPUaNEB6eiaX5Vr1w/eY+8broIY0R9c0iwiQyugwZjBO3T0PNz3+MTI4ZJqSZ8pQWj0TF3ftitoFyzHrsQn4/vjb8cytzfHTK13x8opM1KiVjOZXDUTr1CiUhonBP4Tszxbj3fmfoSiW0gXLf343AUJ/fmATclPPxj1XDUCfOy5CjTJpxE2WPSq0Ac9WGIzkz57FNScXoO/FWdjZbwMmN9+MUXXOwL0Ns5DBIdIhHCqIRvWGF2PUrCE4v2FVZnWjY8uw9YslmHLXYDy9+mfUPq0bxjwzEefXLgX1DAvExmDFE/9Ajye/xMrEdJzd9XHMHXYeKjHrGUDU3h8xdfQD6DliFl7KCaJ98Rvo2bQTlmVmcVbExwVhnJFYyrKJjT2Er0aOQK+312PiK5MR/PRJnNrlYTTMrM8GKTfnb3hm4Vj0Py2Mm2+8Ec9sroPJE19A96YJXHNSDrMAivLXYNZTx6LHyKfxY3AgUj66DdXOneIjQKaiINwNyShDaakoJkUifDW2Kx6avw3L3/0RcZll2JjTHevCoxC7dDTqnnuLZtYEsSWnEm6ZMBb3dm+M2U8PQ7ehz6PvxwUYd0YywmWl1IOMs6KCRXuxaFx1XDSUSJBS5Oasw/LCME6J3oSZI+vjyvsykZEZ4ObrjQeOxzND+6BJUghlpUGN9ghh2xdzMGfXcRhw0fGcbcXLGhOLorVv4fGR9+CBSd/jgiHPYvw93YHZT6N3t3uQ7SNALnttFSZ1qoPJUcn4+PF38eB1jfDOmNtw48PfIT29IqI2ZSN38CvYMORK1K8UREmptGSLjd6Lz+a8hpemT8T4t/ORkZmAA1tCSDkpAw++9A461ANKQ1GIDezD57On4+Er7sMnaZWQFFMRHR+bjrsuPhVV46hOYRDbf3wPdx9/CV7MOBmvv7cclzUKckm4/O+/wfYajdEscTWiqnXHY9PfRo+2uzFpaEvc+UIKml5yKSa8MA6N187GsNOvxAtJwNXXfYaJYxrjs3G90br/TKSc+A/c8cLruK15RV7LqEAs9q64HzVOvQ89HpuOR3u0xYJJd+HaO+dxCayOj0zDQ7d0wpopI3Bjn0cQf9kdGD9xJE6vCRz4cTaePXAebju5ijwrNoD8z2dixICrsaUblfmKx2u3NkGvd45BRnKUrptf9sOwBEH0GjkLd3c7BYvGD8R1DywFjj0XE8Y/j+sbr8VTw07H0BcGldMr4Eh6CuzMycZlw7/CcyNORNHqBXh4YDs89sE0FISvxdbZN+LYzvOQUW07cq98FwfHnYkPhxyDCx+LQ8P6wPpDKZj71ZfokBYEDm3FGy89i459HsYnBWGcnhxCSQmlwbI2IToQRP6axXjq2AsxsmFztH56Dt67pD5KygKI2bcWMyc/gKvvnQ8caIZHpo3HrZ2iMPmB/ugz+iftE6Q2jDJApq5BuFstvNazGrq8mYWM5CByc3Jw91cH8MDx+/DWmN649Pb1aHVZJgaOmYP2ZEfYA49FYPM76HLbM8id8x6+GTwZq27thMa1ElGaOxf/6DIYK3aUImpLLnouzsfo82ogVFKKoM4hJrYE7/arhPbj03FyywzUGfgYZl52AgLmXwdiEbvzE9zafxCe+2gnSvJycecrn+Luzsdgdt8bcc3srxC3exNueP4DjLykPh69pT8efv8nZGiPEiIrpv4YRLeUj9Cj2rl4g7I6crKx+ZW1CF+Zjo/HxeCs/twFBTOyS3DVMYWY06caOr2ShQziXY/woWd+mh9Gk4NfY13ccTihRhTCMbE4sOIpXNx3CpZ9+T1umP0jJl0Wh1sDmXiOS2ANxIebh+Gc0jmISu/KPUDOHrsQz/c7Hav7XYM7DnXC3Be7Yvf7E3BV6764eU0I3fAyohpf60pg+edBpPGtc9dgVIe/IXhoL7585Xq8VuEOPNa2Bu64pQ8mzVmCwjPuxMLxd+O08Gz06t0NM5YAPX376Jw+j+DTgjCabJ2NG4/tzLb933M1PbIcIz+NSCAigYgEIhKISCAigYgEIhL475HAkQiQWil1GdgjkPbwz46dBeh8+cVMBCxf/gVnHhxNkOzvkcj+wgO4sG1rzvQgAH3Hju2YPecNlBQX45JLOqBBg4ag3rPz3n4H06bPQPVqlG19dB8qIdW0SZYCl/o3Crh5fYwlwl7wOg2GZnAjCoFANGrXrs2kC42B+qAQMUTZJNGhMhTHV0bh1k0Ih4OIja+EuJgYzsqIi4tFpUqVGAynvrfWp0DQRwJxBcy1Xg8WueyFhNNYqTl2iMkfAtNLSsvQuv3FqEjNzr/+BvXTM5BUJRlh6rNwWM8GevwP336NRQveQb369fHpp59hw7r1nCFgQdJGtlhAuv3CBWS7tgAiN2rqfXXXroxLEpbHZZ3Wr8frr89hcuXYpk3RvXt3JotIz0hm9917H3buyufsCG5lYP2ZXei7r8STr/+HF1DuXzPBjg4eOIi/N2uGq6+6CjVr1mSS6afsn7B48WIu+USVetq2aYt69eqhpLQUC+bP5wbYVPpKep1oBpCI2PVFFpjaScWB8PoHwj8o3cHZLkGqOuRxNFwRiLJhuIl7NHr17s2kDL2zoKCAm7b/8P0PiImNdQ8ybiMUJRkmgiUbZquItOtVbc2zpb9FQkJF9Os/gOdJeDDp5+EfGif1rKaMHSOmjAChElhlwRJf+weD/E1G/iB9gZhpbrQ1atSojHB4M+pVLEFJdBQ2bN+L1z/eSTXfMG/+TwhGUwZOEWP58XGVUBI8yO96/oVHsGTlp0iMqoC4qBAuOb8RGmfWQcXKVbB6ZR7W/LgfMdrHxOVKWFC/oreuNJmXPuFlhWhpM5JccVERzjnvXHTt2lWaoC9Zgtdnvy5r5i95Z33KTXg+won5COMDODFEm8HbmkgJrHbSGl2IGUnCUBJEOtdrjTctgeVvDi4EqDUgUW40SurqJSclsxE8WHxIC195bJvTRGMbWJmF+XIsqv7OIyS8zcbKzGSOUTVuNyhTK6lJ0bExSK6chF0FBazwgehoTpWj6fJzyY6FpF6dckPS4Ef0WIgpHpGleFnnem1WbgumX5E0vSjsL9yLtNp1uOEPpZzFxsZxwxpilmkhV69ezbUNKeXLZb7YRF2NNF+qH6XTUWU9oxTdAsqqF+4/wFkg/hS23zxiqBdIYSEfWO0vvQwNMxqx4TNmmOquffThYsx9c/YfaJpFJMjP2FGpvkd+2GCCZdi3IRf7K6ehds1ERAf3Inf9dlSvl4UqcVSevwyHtuQiT7Br/lRNaYDkRGladPjnDxEg9JDSQ8jdKDHTv/g0SAU25MmPYx/B5kODsW3KJWjR82up3e8+1Cx9OzZv3f/LZ6Smo2FCLMKH9mHDNn2W+1Ya6qYnIi5cisL160DdW8p9KtRDet14rKNyXABq+QAyLtF12GfI3M2465RtGHtFC9y1NgsZrkoZkSBUTglIrNUQteJKkLvZawFd7jFJWcioSdke9NNqSn7YN+znh7+5FmrUTkBiQpwm4FHvjt38JX9ZMSobtyUnB8X8m1SOEicyp/BIsrcMEP6dkCDyEfLDPkSCbCGz8ns+VdKRUSOWgXj52zjUUfLDHkNZIAX0H2374fXxD+CkdW9g0AU9GaSsbF8iEuSXZxX/Nj41HbUrxeo3wyg5eACbt/1S5jUbNkJliqgoK+V6n2Qx/Z9q6VlIKjuE9ZuOrKMZmQ2Rm7Ne/qSG9EwIHtyLDdu284+qZWaB3EzqkbBzH/2kLpMyXnN4/9sS0CCzLvbnZENWT9aIPlQyTn6WjAaZtRA6kIdNefzA3/g0w7cF36DSJ8NxTPuRyMhMd9/9pezD2JWzVorEBeohvWE8ooKHkLte581zO1yvfk1PhQSx0VWom4U6Fey7KdL/gz7Uv4MmFWiIhg1Vd39hDxLRIL02Nqxb+6vzTMzMQq2yYhRs2CA64z6paJhRGdFRpL+6RvENypMf9l0iQejf1Yn8sB8KCSKf+sjIjMGBPQewfZesrf9TpXo9VEmOR0x+NnJ9y1KrTgYSK8qFKC8nGwePNItqWcioGkZpcREKN286bA7yBwmpGUitJM+hPiBl9I9q9dCwQgHyThuMhU/0Q+01k9Gn1+1YFchCvK9Fk9mqqplZqKrvp5JVm/nfGTwvKnGYm8MSAKpkoUGCp8OHDzmxfiYKN5pcyv/W5mv7NyEzC6kye+TmiGDMJhXmZIvNTUpDasxW5ImCo05mFraoff1FWUQ6h3geQWzKyYF3PKUhBltZLmxjK8d55cNoa9bNAnFCh++jDUew7UdaosjPIhKISCAigYgEIhKISCAigYgE/toSIHynpKQUvXr1RGpKCt586y2Ozv+1T1FxES7v2JGDcMdPeI6B/T+bAMnbsQt3DOrP5d8/+GARRo16HDVqpXF1kR3bt6Bjx07o1esm7iMxcOBgZGRK6aV/9qGm51WTk1A7tRY3b7YeAV7jb3qCgHQUVS5VYrRyDBMgVAEmhqvRELZF5fiJiKDsFGpObk2Q6YtUsp+ClQmnW7VqFbZs2cLByjt27GCAnnv/Wnl911iB3m+dfQXcPxyjImJKCJALORPm+GYn4bhmJzK4S5givY8wQ+NuJLibkMgwPv/kI3y6dDFSUlPxzdffYNOmjdL/wotJ9/ohuJpHQgK4IXLfCWoOHsaBQ0W4/PKOOPvss5kAof/74osvMH78OMYBqfl616u7cnUaAtuJBBgx4gHsLtjDRJLhoSxvaiptZFO5kHnFSxkXVTzX1yqAdPeEvx+PLl26MOBP/TauuvIqeX8s9aWI5r4p9LuNGzdi9pzZyP05l9dC2kN7FJO0L5A19yoTeS0avPXwIf+alcJ/4cua8bIQJHOFCDEq55aZkcGB65999ikoG6lCbAUpZ6U9Yfwh+66Js6UT8FBsbQVgdv1KuAdIJfTp24cJOmsTcaQ9cXhpMloX0tFp06dzNSNORhGg2nFhkgliSmHElW0XaSPxxap1uOSUMgRRAS99vBfI34KOV96Ivn0ewv6irahYSXp4lJVwN2tsz9uAHkPbo2pcfUQhiLJwFPbl7UefXhegbu1kLP9kG4qKSG+0lYXkU/gGRZgLMTDWc8L4AJ210xPhAkjeaXXSuFwafd5++22sNAJKG89zmwpvR0gChjJdMn3pFeRIQS2vxbJhogqIatO2rRMVfZEfyXi/LJ7B/1RfTuB9W2H6b4mAtn0bHS0/YbtEteqMreX/9RB+lo3Sb0bYmIGRTBKPgqEphZnG8cpD+evKCWGh9ea0TqClEZECcmR+QJunuEpkrqu6EhBiKOTdqji+XiSczkOkgwnQl3lCdQe5JwoLQaqx0b+pgc+hAwdw4MBBrn1H9f+IXa5UKV4YWO4Log2KVAhiNLSRO5fA8urH6eMlClmX3ck0OgrbtuZh775CUcCj/FDGx678XUiqUhnHHv93jiLIz9+BNatWoXKVpKPo+XGUL/o3fe0PEyBHM57cbOQ+Nh/r2lfGrDvOxJ1fZyEj4Wj+8D/3HQIZX12+DvW2voZhlw3B2sxGXM4p8vnjEig5uBFNzn4Q9w87H2vfGY/rhr7tCIE//tS/yF/uz0Zu+5fx49Dj8MmEv6Pnc1nISPmLzP0vNM2DuzbjnB73on/XC5A9ezweemQBQhmJSoT+MUEQgZd6wdW48qxmqB4v5618ohAdU4hVk2dgbPY21Ir1sSx/7FWRv4pIICKBiAQiEohIICKBiAQiEohI4L9CAuQTEzB46SUX4+yzzjQk7jfHTmjQso8+xptvzfWi6P+s2SpW16rVBdynYf57i5CWWrMcybJzVwGObdoYp7U8FW++Na8cLvhrw+AyUIEA6jesh1hKS7eZWgV+jgSW/sES0KxApwPIpawOleOpk1YbFSvGc/bHiSeeiCpVkhhkFzRSm6kjCocOHWQSZN269RzxT02qt+/YISWwFHHzyCPtJcBAuiKGVnonKszQqRAyISRXSUbbtm0ZW0uolIgzzj4X1apVBTWkFoC8PF5HWGJZaTGWLFqMH75dwSXyP/3sc24kLwHfGgytYD73ZpYSJorb0r89FF7KNDHEzxH9RAJRFRqay7p16/Dll19wVkNsTCxOOukkboxO49q1azcWLHgXlRISvaB07fZhdI+VXPJPg3pN0NownMoAuM4xBG7CfsqppzBZ9t5772HVyh9QXFyCxk2aokmTvyE5OZnLpv3ww0qszV7LFXxiY2Ic6cBkkd4JecYCBGv5J1nRaJqrki8OvyY9sXJUqrMiSy1spn1KuJeLVRkCgfBlnMUTExcrwLqf1HDIt68SEsta5B+mijIsAKkuI1WThMijwRAZecaZZ6JqcjKCqkPe7DwMnP9en0n/JCx785Yt+OrLrxCk56t4reyVr1OOR4KwaKS3hpSnEvz9259/xo7de1GlQgB787Zh8F1P4fzzO6Ko9AACRFZEEQESQmxsBSx4bwrGPvcoatRuiLJDRUBMFMrCAaTXqoKGteuhtNjflsc0RLkB2+jaP9z6cXi6L7i5lJSTalHRUWEEy0LYXVDAX6OyZSQzmgPpgcsG4t4/Qo6x3G1L0btYCZWYVF0RskhxdyZA2rRVMo/IAmXtWFBEWSlnxX9DNeDoxR7bafSHypcpHzEWmslBhAgNVut9sS64gfkYIJemovXAlABxmR5aQau8qZDvClmj2SCqQaRkAW7sIwsv7KFoEs3DWo14dlSJCyNTmKFRpfW9lMgUEirvaVdzzTrPK0GjrDSiRX7EeHlEkdJFypJYOpB0tichUJMhYrNlU1MyDf03SVWURig1ZrVCHsFE36fSW+vWb/5DDD8frKVUCirMRA2XuzrMMP9ZZ+af+RwiQE4+sTkb1S+Wf4EVX3/DNS//tA+RIKQ4tf/vkR82R4m0jkadCPnxpy07kSCbt1GUhpcN8ac9/H/9QUSCUIh9YoT8+F9eaiJB8vYcBCqmoWGdf438IDmV7tmCRtfci5vbn46USupUqrMbiN2LLx55Gjcvz0ZGvGVY/S9LNzK3iAQiEohIICKBiAQiEohIICKBiAQ8CVBJIvq/o6n4IVU9gvx//44PlQ0qOlTE5d9/rck6EQtFxSWoklTZlfL5rbHQvFJq1UBSlSQJKFagLooAPQKWOaDelWgRjM9FUGslLMWiqZRVQmICg6bUf4L69Fo5Y2sWTrh6gPpphMB9Nki21PNid8FulJSVIhAOMEhNoKzr+MvYaBSosbVwMfLfAsobtE5lsMJIz0xH06ZNESwL4rjjjkODhg1dKw+Tg6GhNDbKPvjkk0+xddMG7N5TwFkQ0h9CMUz5H1ethqvd8BiEGHJYpwWjc48LMBZ7iNaqjCYKxsoqUMkrJXJonUpKS/jvA1ExSIivqO+wlgOUHUGoL7FOOhwF9CXaXnFWLTWkFJN80eQSDiMYLGUZR0fHcIvyYFkYJaXFrKME8MfFVECAGq4TdmqR/NRiwPohM/RrweYyENIH7hHMZX0EgWbAn6sbSW1nCqTnR7CYFDAXldIh6vw4iUHw1mhI1o30r6D3qAYo6G3ZJPyfLqDdC6J37R4slYB7YAjeW1RSjHBpGUJU4YfxXC0HT/KnhulGBnBSAmXySIZQTIVYxMVUlMJEHPvv9YcWzknKHFmmA2P+WhbObAbZhYNFJdi0ZTO2F+xEaVkQtasno0+P+5De6HjEJVRAoEIs4/UH9u3GDbe3RjCUhMS4OJQWFiEYF4WkigmoX70WqlSuwmXhuCUN7zvFqUlusoG1tJRh24Rn0/pIdSkB8HUPaXaNVJbyJU04bN8Spnzl0IyENCqA15n0RTOS9G+Jm2C7YdWUCFcXAsRYTM06OCyLgIyb1cGT9A4ZmEtIcopPyqSkia+hibBUphTy58TUeZ3heYe4zcbjYQZRnmXDERvnY11FbTVzw3uH92QTtJI2mq1hrJmj0HlzSkE4NiJkUGhrKmvk+oHwPFWx9PdChrhhqBG00llms7wGNfzVKMnhsCwZZqU88svL73BMjaYx+QYuTJeP9YqOwr59hdi2bfsfIkH+HYfjv/uZlB5Wo3p11K1XB5s3bcHOXbukp0rkE5FARAIRCUQk8F8lASJBNu06cOQxp6VHyI//qtWMDDYigYgEIhKISCAigYgEIhKISODPkgBXNnEZ0v/8qb9VYuef//V/9hs0r+TkJNSsXh1R3DtY0Utf8D8HAx+GzUm5fo10dqXrfVVdFDCXAlNS9t7KaVF1GwKMCfMTfFzLPHEQOBEuWgKLkxssylwq4DAwThC0L1Ca/0mAsw6HItkrV6by6dS7NRaJSUmKnno9KKyvL42LerTu2b0HoXAQVMaMQWKHySruaqWzlIkQeNUXVK44pkTBW10bJQssa8C+TiWtGH8UYoN1y1daSr4mWKNMS0uNudcZiO01XGDywWVESIC69RxnfFbxS1euy8lPxso0i4Lk/HbNYGD81J9JYD0mDu//YVivBexbawH3HgXQNUXA1t4xU6RL2jTDI7Y008AlASj+SuNjssbL+CDCIUzB7JQSwErlCd3Lj/CwdJGXfFxrCXquVSZSAsZ2o21/w9WFD7OG7CJfj0DwNNuatjMPEw0UFRcjf+cubM7Px7687chschxuuv4eNGiYiUBsEEUHSrB582oMHXIjqmXUR1lJMQoLClC7dhoa1q6LxIQE1k1pJaHUm28zkEyoP4oQREbSeXM1HoHIOS7XpvOXhBsPyRf11iJXlvmjpb+kBxBrhi4fkUmKAztd0d9rkgMRlayDbdq20eHq61xWkavrpPXFzDgIu+LIGY9S07JZVLIqJAqhrKDRAa5+n24gAf2VMRWazTXb8ZrJ2Gb0GE+X/mLG0TabS0mzamuaGeIXpNM5r3acZGB4Rbosy8WrwqE13HSBeT7KaNrCcmqRb8nMHPnTfPRPhIX0ionpRrPaaEaWKp2mhsfJWxVJDIGXssUUVTiMPQV7sG3HTsRES8Ok//UPkSClZWWcKhchP/7XVzsyv4gEIhKISCAigYgEIhKISCAigYgEIhKISCAigYgEIhL4b5cAYTmJlRKQWjtFysQbpkYR3Rw47/IvBJDXLAiFjb3sBytfLyAZI69WAomeafHprneE/vIXEfxSs8ihhw6zc5kg9AJBkqU4lcSXS9yyQrIKzEvcOI2Zal9xx23JGOB6WVqCX1IMNLtBmzo47FyAWSnXoy0B/GWZlKSwsl4SXG0gvpYUdokbho9av4agguc6ZiVvJGnAC1znv9JMBCNsDIt2RJXLnKB3chi5kipKxFgvD32Hw0mNcGHRGWnjBY4LmG/CsCwPJRyswpBlfmhqBGd/mNxZ1kpkWYi5Rq6TTrDolQgzbNXDcJV0Uoyay2dZRoXLBPH3z/b1/3AkkxTVEXLN5RAwaeBKoVnmkOqPlC2zrBrKNNISaFxcSLNcrF+3kgBGVmlxLyUENNXAepdYP3bKCtIyXZTpxD1noypgQJ/7ULN6KjZv2IGGDZtg+ht3Y/7cOUhMTUXo4AFk1s1A7ZQUVyWISquRvilRoJWWvF3J8qJ56h7mHCWuBGYZUx7BxjJ3ZJA804gz20qiOrp/XEKGy2HwydOj7jhHyErIud7lUYhq16atiMD2lWWdMHegqTWu2bgl9Pjr13msH0/Zx6zKv1XpOLtCmR+ruaYKaHbM+B5O27PMCqvT5qVryD7wL7hlSphBsDcpvejV/ZJNJKk3ylb5NpZlVMg+s64yrvCg16TdVsQyMoxd1BOonCE9bK6yXrowavuEIpSNYRSYy6/RTWPkrjFkZrx5nMbeqHz37duPHfm7QD0+/uymV//NhyzXa/wvKO313yzjyNgjEohIICKBiAQiEohIICKBiAQiEohIICKBiAQiEohI4FckcIReEH8lWVk2S3KVJNSqVUOqyBiJ4fAyS3AQnCzEkeUEkFvUuC8K3OMIfEHV/r4dBiArHugASK/JtgUPH44ZSc8PfwC0opb+cjuWMWLgrEa+u+h2XVzJLLGIcw8g98F5MmkpfSPYpb7f+B/J7lBE2zBLl0WgVXUUVnQEjssm8EgkA+alCo6rZSQZCL4EBlfWykB45iKUsNC+J7ISCnprsLfhwhY87kpHaSqC9KfQ5uoWSs5R+pYF5MsH4DYE1thDs0s0q0TkYhkjCo2WI0/8RArhzKIXRqhJdorKTb9qPStk3TXM3SUBKK7t5Gakm1Yr8jg4gcdNnw9LIjCZW3k2h+szCaVAsWU1cPUgwX09gsoaKmhDdOul7ZbYJsOr6emUZjVxKa1wAHv278YxWSehRvUsJFetj7iEAtx56w1o0vwEVI5PQHLlJMQGYrnHNZEe0a7uWXlCwhl7t9gAACAASURBVJIf3K60ik9uGAp2qzxcBocqm2Ucib4oXs9q5jUwt5QFgfm9ClLlkxL0PVrlSf/cZTtEtW3TxmHoRoK4pt/6JK+xiq/vurGDlqhgvW6IrQ1K7TVhK2mHKAuoG4v3lBTo4sVwKUH6LMl20MwQ1n+/cTM2WCbNf63jFFbM0mDKp4M5BfNn1UVJQ3FjCSVDxTOCrv6ccrvSbEgYFEdiWFaIKTbXv/NtMmNmjSksx+7JJmZWVRde7IVu8MM3nErLdM5HLusGlk1B4z5w8CBngxQWHtLacjqmv9LJesS5+vXiLy+MiAAiEohIICKBiAQiEohIICKBiAQiEohIICKBiAQiEohI4D8kAV9o8H/ojf93XkOAPpWFSkpKRM3q1SQ7Q3E2HzLo/dBVTjEwTvsIlCuvo+A4l+P34YcGBvP0lWRxcc5WEcbIF5WRr/SKV3rLV67IYDUXpm4YoR94tcwDe6ZlcGgZLdcLgQfr9ShWzseV27G2Ajp1Gdph1W58WQquTJINyRELfhLAkwUXDXIZB8oiaZC61mXyKuUodsuR+JxhYxitNaQnIkH7cFA/ZS4d5g2cJUJYqWaV8KspO4d7WhzeRsEIFgHAHbbsC1K3MmWWFWRVdhhmNjLNynvpnCwIvlxmj6vOoyWZqO8zA64aaM6ylHkJASdZP1TmyfRVYG4lKFSmXoUhrZ6keikt4zXTRR7t8V0ua0g2hWTbWM0v03vVF4bY6XcMruty2ZhFyY3csSwhKSll49EXR1MJtjIEgyUIh0qBYDQqVk4SPTNSxZE4XtUkIbzkvfJv+r6Xa0Vv57V1fJ/2G1fCSdMRtN6RKKzpgT2FO3j4Ati9d6ngSHy+vvO2FbwlUPJEczaYpmvTpo3I1LGV9FupnyXEqMdwOTbGZz/tO27kjhHSxeSFi0LIGtDYhvLyQXzb01MA24mO1PD4EmcMzQSaOfJSZXwspmNOpX4frQKnRqkRNCPizdfoUg8oF13Wjc1/qmyyEiGemvkbgnisrQhTFVXZSWV/hNH1ZyW4ylfl6/Y5kbtJlk8PMjrIdg89s6S0FJQNsnfvPpSUlPJ7RPx/cTLEOzt9mhz5Z0QCEQlEJBCRQEQCEQlEJBCRQEQCEQlEJBCRQEQCEQlEJPBvksBfEIqxHiaB6GhUTqrM5Ed8fEUvoNnXQ4BBaicjX1UWV/7JKtUYoGpInpADDr/XDAEDUBW/d9ijVXzxXuVFqCtUaIioNtmW1s0+mFvLEpWvcuPhfAa7+VBLVwvJwsC9+bmIdn25I4OMV9HG1y4rwQfqMklgwdK+7BFjLwxZdMknTDr4e08wSOjV3DlMR8sRB4rvOtZKsU7BGMsTGf6gd/6a4ZEKrEvgt1X3kZcaClsunN2WxpcNY192eLH+wDJNZO4yJ2+ubgG1/7Mv78BIOMd7WKaPlyFiy6edKVwgv5FFgu2KLO3/FQLHawniEUs2vvK4rxav8mWoaJUl01wllSybSLJXvLW0DVCODHPKr1ri+r0Y+yWS97g0TSzw7UMhbtz24Xd6PV+0wbnOW8igX+q/KRhLlsqT+do3O0zd+orwE4wu8vEEWo5OyBx/H3AnBFd2zN9Ww8hM7gHipVXZqntpEm7/+DVRlUtYMI8ckzQmH7rMs/B6gTiV5q8o+6mGzNXac+C8NkJ36VVWZc6jQV3akn+DalE6GbfVipOFckaBN7uK2DG8PlbXtolr/q4lvzSbw7Gk/lQ7z66Z6fG3/9AG7zIKG65j1KQAnWtq7lLs1Aj5eDxnfF09RDUaLGV/KTB6UzSleIVQWlyC4tJSFBYeRFFREcpKgwhSuhnVGYt8IhL4MyTgDoo/42F/wWf8J+V3tO862u/9K8v1n3jHPxvfX2EM7tD5Z8L4H/79v7rO/+rf/w+L9hdT+2+U1X/jmP9KOvV75vpra/lnrbHfKf9nbvSf9c7fM///pe9G5Pe/tJq/PZf/H2v9R9/5R//u/9pq/tF5+P/ujz7j3yWLI43n/9oY/11z/7/0XB/MRj1aqbdHXFwsEhOJ9KiA2NgY/plAigq06vg9pEx/rVkGHiZpZZYMjjX8UTMPXAaFL6z+sHL1EnLPzYhlCIRMclUWH+RuiLXRHXqXEqJBGoPThwq/SNtryzxx2He5Jtjck0R6pDtyp3zDZ4HUPfjfN3/GCr0+I/R3Ch9KloBF1DPYb9VsVKAake+VDdP50nzo/9xEPPLI4q39Lo6UZNJKNSGFpQ07N4ZBU3m8Uv5SmceDW319NXwB+NI+wCNfXLcBFzBPaxvNODMvA0OnftLA1QVyvTZYtpJa4jRLsiEMFJZB+1s+WHZEdDStr7UnELCbn+fPJvJzZTpJHpvJ27Is/MkElijgI6h4CTQRwbU48I3YkgIcP2hQuC+ZwNNajwDgR1iVNKdz8javiXr5PeLbjqLXtt76C6mo5Huu9pfxsku8BAiTOok/JJ0/ymkm/RetoQeMS8YLy1oJEMkoMW2SF4eiwrxXpcoUvYUyRCQbh35n1IJlBYVDssbyizBClAzRts0/wgKcWz09L9WG2gX5mUg/hmJ10rQomhOGY73cRrAGPGbORPCuoYa1GPI3JjE2Uju225rZwttepfpjbCp41iGZkK8Wm5e9ptuXm7WQaaF0HJuNLI/bDGzQvDQlbuLDL5a/5abtjtFj86czoN/rb4yEKZe1omlw2uTIsXQ8dlNWGSefGeEo/nFQM0R4hTQlSjavZ+SN/OC/s1pn9B3OeJFGSCSXIClLKIQgbwZrOO8z9PxykYvNu1yLEXo+N0GScZqx4vdqdo2kVElamMhf3m+HhY+etB3ilF1Kr5FuiIHzv0MTuEx3tQeMj6V2u1FT6yyThjOPZE7O6OkMXXlB3RBWds0UIppT8rzNKjIX6Rj7K8/WBjv+U8LOr8NSI50P5u1DhKOJjJLNSbqniW5sr0OuC5KIy8fX+eSnT9X3yzFoB7Eeirq/xcSaQbdjV98pxTUdWSdrqcbeaj7qetq6ymFPew+IttJvImxd6sMciaiQsL26R6T+oui7rYcldQqhqvLWZmMiBG08poaZ3hsKWVqibEKprakpgfRO67fjM2K8p0jnTFc4SczWXOyCLSmtM+0J1geeUnld+EWsgr+hlUfJq8OkxtEOe5a7OhTWK8mV2fNSHV1EhR5CcihoBIxZDu2nRm8Q1dMaoY5uJ0EE1MHznA3TSz4g1ETzuWAMtxog0Xd5Jh0yzua5Jma+KB11HL0RyN62A4lNBr/Dd/aJMnhBP+YM6TzE2fHSNu3ZvOIsiyOQ3m5yphPyfDndpDmX+CNqT5TYt2ZzNE+zin5TYVEPjvi397A/baUY5U2W2k3jc+cIpwDr+vHZZVZKx2P9s/RQ8JcKlnRiZ2REgKbb/CxNGxavQzIQbT9H6xj8tkuMLe9l2ZDqxvtSy+kraubdeSmN2rSUoxxAIlt/MAQ5KvwrZ5TVdongD8/gNB/Cf9KK1dKkWJ+NlO/I3ndnp7sE6O/MkdJUbIsyEvmpPXQmS3Vbc5bJt7C1c/tBDYOpmtgoS8+1RfDqloopkrPNZWGyF2KXF9mHYup9dot12kp8RiOKzgn6ntoozTeW80h1j+9xluCqHiCvqYsMEon5LyJmVySgRM9dkrZe6CyqSAwi2cdoRFuDQXNl3b5TJ9XXJJBtJ9s1/ahNd+VL1d/Qna2G13mfLmKKp2ap4Cwru2rKwcjnM8mHz0250FkElryy/OXKixpSldc9aJn1XoSc+hDcNJClJxdNdz6YpnoXJPEv1VZSsAkvjF3O9BKgMiM5lKtjS7IPhxHUEq3esSy6JeekLyU+mi4CYo/ttLSyGt4Y3YHgmnTSGeyvsCxqbZdm0le5NUkUnc7X+c36PTZDdkOyM985f+ZK6WXEospsj0gJAd+O0Uxpk6NcbkQT7Cw2u6Znn9sfvhrA9BW16c7DsXuBufNWO1z1yfao+NJmS73SC/J73Tv0H3Zeu4R5tZ26fbk2ckgbrvJ54K2I7XFx+61khElfZGep/GIjtMkk1772R/epPri61fY7X8UGs8mqG+Z/ix9r9Qii5K7A6617xALb1JGT6D6p8+z02GfvXXSpnWN6P3FhbuU2v1fywfmiZrx57czv1MhAfjXpqp7t5nfo+9nX0XNAykmorhgYoWtEl2W9magzLc+Ts1/mzf92kbm6pjZjV4ta9MI7z7wDmrc597lVjeXrj+qqs5WyD1ykLu9D2r9euQ6v5IY3Hy7X7IvMlLPT56TKIav3CLF3vKyuTAqtn/jCAvjQ0+i/rbmt1ThXE2zjtSNIt7XXH1OLU6ht54LSekdyXqIP9TKY0tZK9EjWyv3MAVW6D81n0aPDqbGVDdG9SrXiaW5eSRj18HiT+dA5lZE8zs4M3e/epc75QLQRJSDRrlteTK4smPXZlHcYruU/m50RZLXRkuDunmz+qt9/sefQ2sg54r+ryjf1TuNeaHveG58DKn0WVh+nTXxVb2lf0D2Z5WE2WW9hVp5H5UzL6b/asr6zjulZa3cSc5RtfRl38XxUFxVMdtH2O+uZApEWPc72T31K00OfnK1Cic/50/uk+OCyPcRouuhos6kO29FzS22IyM3QUsUunG4INsKzsXugjtlsgthKmay8WzXdYB4uB6SnHstNdjY/V0vD82+dk2YAve5VErpXxETva2pgzQ/i52lZHjUS3FtX7/FWS1/Qc09vXf8D3ZRmG8Wn8u5W8kgrBS/ykyu96h+vET2bdFdfwP8jXwwgwIrkB6J5i/Ez1TybdVDZm79idwG7dzFu4j+Pxbxp9Rrd6fpcud5aI3Q5zxgTZMOia85YhJTat4uOv1G1AOVe5RbzO3m46neyK83Nsn1+A2EU1sjabp/WO5p1Q+7b5XAmp8FiN0Q0dg6aFRN7wE6v9RO2lfCdZS5nxd3X1OawzZaG5c7PMv9VHRF3d/Trp4E8YmqdDshX1N9RH5xhSLXtLhtB76SG4/qhMvOW+BW8X3w6oeekbDEP6Df9sZu8zMldaTxh6b71fD63leWexsvgVQsSffRhZXoIsab7xmKuqFfRx8p+6VnL97+A4le63s6fUtsoTAPrpZSL8tl+X2sE7SjuIC5PH/12zlw8q3rk2SNvw3qZU2bD5XqheDXL2LADs6U21vLZLHbml8NZHZ5FG8/8evMz6D6r4I/67NIUXu55snqGJ8ndWTgl2Vd8x2M7pHvRX9JLsQ250hoQL3ppfi7rdJvWreVYMaCYLms0+YACferr0+/pkmUgDQOeUdEIqsGTQYXU0aeh2zEhYKUBngJy0xioiZGC8/TdUBhkXxmrsQt6UA9VNrxqRGn+oZAAwzQeelhANoHjlujiwQI0oE5ddt0N7OjqgR7UeblFpuHyAakpSQzW2isYAuV30dxNlqKsCuTxpUd+T69gY82yEqPqasOxHGTVCcAl5QuRPLiHipxpROqYLML0MzkV3WVSZEVfo/VS59kcFXV6xN8T4+4cAfUWROGJLQvJ5YK+SwZLXyNOvDrM/FwjHOQ7VluPDbJ54qrIMky9TNFSsQzsei1QI72VZWepbz4bLqCWGj05o0VfxBYJEOI7oFxtOR4H/YKiCsQqE8gaYFJGaAEaB5Nc7oD1Ngm/QfeAGDdG9uVoIP3mvaJglhrgMPe8IcLJLl7GTpoTaQ6RbVSfw8VsZQgBBhmEyBO9UN1WJ8E7VxXsUV0OspFXUkroUCUY/N6muoGyaHIo6x7z/DoDqNQxM//MZSbpZcF0TtfBRCjEohA2DmBUvFv8T9VbvfTLfVtJVz0RzXE050wumHrG6Xj05qgarF6Xd9x6QBjXbuRNIZqvBIsj9tRppfUlQE/e7ZFnsphq+LV8n9yjhFSUPULWjwRBhJ2/75FH0ND3iZg139HDxSxWRID4gF7NHVFI72c9tf1hOkuOPf1twGuIxmtCFzH7may3XAplP4huEbBmEIAcLgTKslazY2YXSHKdQxoQQkBoFIJMrLDiODCVFIkOMHbg2akiWxGNUDTtbD2bLBIlKPZdbIg6eXa5U2NshKocguLQs9oEo8UhVRCGQTkjx2kvOtJOzyhtzCbgmhLTftvrAob0csO3OjU2gujz+ob4/PGx2AYK8SXQt1edpdED2y4zrBOiuOFwEFHhAJ+PHj5NDDedmWbX5QWCGagDogQXA6qkC+yskk5FI6BAqKVi04NEM/QZ5jiKOjiYwbxCIf8UHLBzX/0AG1KQCUsllvgPg4gKBRAO+EB1suQhutDIHhJfVWyS1ytLnW27EOvFlC+3zjEW8qVcrV39b/IPaKgevi9OomShqj5FC3HOtpqBPC9dWVTEdE/2gvkccpDrBcOCEewM5OOAvXc9UbVZnyiz864lGsXsGdketRM0P0Ut7TxjrTS/jnVczxXVVRmPHfUeySnAaFBqz/IDxOcKRkeLwy6aJo6meYcsMHEe+ZS3yw/7Fwo28lmrl2x6dSjMuiVbXdaNNIueaYSMyd3Mgei4gRXe+I2kEPWVE1h8QHFiyUTzdI3AVt+az4YQ+UYKbLGsxSCQrANsx8hfknPJJCh6Tq/w7Bx7UXzOii0kd1GAAANijaxUB9ndqQy4FPKNzmnRTX2HRgo6zSYdJbnZ2al+Jvs4vhRv55vrGS5bUwNh+Ls6NxGq2iZDGMRvCujZQPOVC6QI04IHTA3Ybtr5y2d+kC+7HIHIz1a9p7OC7aYQebSV7W4pkWLRAjLwWSGksWwbpaCNSDDZBNXfZcmpTNROq6K6gB7zKjkKzK74DPrLecvXBP1bO8uZYNX1MBZeCDz1D/VJFtUXpXuYx8/BQHImi+RsfdRu6EMM4GafmN4XTecg2UOy4wb2iLVjq8t7yzauXmR1stJrUEoB8xj4f/T8VNCRpat+klhRmQ+bGtUFA1DJzwowoCV2mOdpICafl7Qj5BlBJlct4Em9YiVl5F4QZP9fYo/0Usq3QvINaK4KjChhLziLNz6Zi9R4NgKch878mZ7jPAcjsPXKSZFYLA86h0V+zuYo2Gm64icqWLftjOe5yX4x7RG50nwDRhcoACpoLfsZdkYqEC3DJJKZPTY5q/nuK7c4eiGf+TpX2yfsY/GOFN8mKJZC10RGLz/zsQi0XvweHbHuK7mDml75iG7TZbWxfHfhs1bmw8+STaLXMBIO+YNSn132r5zJYps8e0QVAmRVxOeh7wXJ7/H1pXSXZZaRH4wXHZH7vV4B+ZyRO6PJmEfJ93XxVGTHSQ118bvkbib7gvxJ8sn1XYQL8F5Xe6N+Ns/UQ0rFPgSIeRKwic9Y54v4SEYF6/n+LoitvJ98evIlHYkispDwByqMLkAu+ZrRAQ/gJv0WW6QGkx+nfobKnP02Dp6SQ5VtCZ8x+jz9Wxdly5d9u+vK/rFmwHbeinwteEP0ku1nQG7y5Bcw2MrR5uRjErgiRLzZBXcDoYcKOyhroGOTM08xYFs5cTsUjpFFoXEHLKBDgxTEN/EFIPAZrf4H70Hx1fjV7GPpWaJrKvpih4n6/kqwyRhtj3kgmnkB4gMrXajbTvwBuSvzbUlEpS+WSXEwlu++yEvJ35O/4f9P5adtbcUsywI5Ykg0n1UGAY6YMPzLQFQNmGT7p0e/XgoYF2Nt0Xu++jsOXHWuvBK32mNX5Kj3D59fwj6y3lf5XiU3G9lPoSgeI9srvbHJjwV8tbPUziFvjwtIGdBARt65rqG37n/2Iczeyh4Te0BnoGJDQcP/FCfTYE99NY/UAFHxfdXuyWVU7+Jkq/RWwHdPwaXYykRFI6B3eDluZf2UARZNUBsgW0CCOhhbNOyK9i7jklYCX5TfbAy9m/FIfoDoHUtT/VkLVFYkUu+tZGtIt0R3RUrm74stZ4xKTwNvZRWjUbvJTah5//HpLfceJaDF5mpAJ/9efV29P5q9l4AiI6oUS1TTaj4LT41ssqF27p4jGJ3gwEE9JrVJvTp9FizkGBIbo/qbgrfJnYWxBPb36D5JuinrQF6t+Gtia1jL9T5PvhljrUxYKVFid3kjdEnO9Hs2XD4iiXwHVnSRHukG+w1KkumJJqihwz7Fjgje6N2b2N6yfZN7C/vQ7A+EEFBCjcdu/h37dUqy8PjUmrM/o8EQFi/q88UF0ZCP4Gx6+zdDyv9JtlzxNvoyR7zrWDUgXkydBjbp2S0Yg9h30XfFuOk+SPaTz3Y5twUzVpyEfQAlnNlmizFjAtAMoa6lBH+KLyJ3FC2XZaQurStNjPFuyZQSX8/WwCcBPnujRS9UD4QMpT2rf8tjpTuz+XaePWQZtmndRpdbm76Eg2wwLdCbFZgVzw5ikZYH41hcph6Getl2g3fGUQ8sBoCixEAYUMF7wBd5phc6JjBoLCY8Zd6cveZoSFVct+GURWcQTpx6Y0WZJCEQ0FK9VMDOOZVVE7/KItV5jKoUJFg1VuZQuqhJPlwM9FDtVLJH0X9xLgw0sXQ5A7vsksr5d3oNpMOW9UmeLWCakQqyHnyUqKMhDo8ZFEkrMsdcTjOJzBXMwaIlhSwSh8uLbOOLlxEFcnpoFKOsvWxkI70sWtDINQ8pZAPJJITiYy5VSgAoJtYUMXAXEz2kRQ4yNgGRlXlX4sROaLtA8yGpB5q680Jm8GZXdpxv1WYtRA7qE+n6eAAGXxS0wRPPVRlZuxCI80/Lo46dYxNUxy0aQoFmlhkf1qorOm/19XU9FShSttfAFYnu1Ius2ztqSBwQZ4SfB8ax883ESIAPXAMYWa0cmuhFM+g1RMcotlSQKnXIdWn5Qq33ACGTRCf4EiHaKn/LYL0XuSdNsyyUXPWX10dCi2SIcjG2CDldJTHITCj4Isr5UXb5ZgnJHuEDWylQdYgkCtci4NRQK8AngqH3a1S6oVh8yHmRarIeOj813u4ypzaDQQ7d1zQh1g+fEZcsn6AvCk/3tZ4+UppOnWN2ckR+fKzwoa2q4ogjvbjJ9dc1CnO9nNShJbKMwWJ2rvQA0su9ZVaoGJx9kEuxd7Xw9pXaBL5wGrCsemIAonrtPAP1XMyWCy7roRzinOjBqs65AwiMZDdbbNGXLDaRtV0M2Z+xSagHLw66gh5kx9g58NKlJcJPvT5zbnkO4owIgaQXet2HlvkloI1ebNnpFrDUxqRHnCOhbcfKiMkG0noaJWJgt17qdNx2ALGDx/oooDwDgC6qXc82AwVMT81Os6hUL5VwF9VX0JAHbE6C6Lg4Ot55InaSbIsAbObksCPOjpUBCOyh6gXXvDcDVC00ws44vWXaxVxttRAnnjXiOw8/yggOGbqZb/uuXLUouMIjd6w9neiB7CF/urNxB/w9L6RR/V8Fxx0PZiCpRckoQEv7il0ctdhObrLiEmUrQK7w+KInsnOU+eelUBJM3XIjwtxZb+ShmzutO+1rtWfqiJKOs6RkOBqQatGVclFg3TauwnwrF+nEGiAeBtsz75Js5To565OHq3uJ5+b3T8zG6B5i+cvl3shujtLkzA1zoHUlFYSxwAzDCG0/iRcie9Jl9PpkwD9jo6uy1rPbogjd/lQCxUIzDLzgyylfaNTf4bmpj6p+FJHnMn6JTBIQ2nA1WSAvQ1LspAdSajats1+iF6zjqvmGMasJ0jOBzpMovthL9pxAGhbMoltGTii9BMmNUfeK9Z40nWT9kMuF4pNyFvO09AzXM5B1gUke8S1lrYX8F9BZdd8yWg210UhcuQDqtjLyxPYpo81CyNPlxdMYuwhpRJiz9XYuutPYi750Rtc2vNlTWT8jz0XnzCKTHGUO4qeZzAS4lTuB7im9WMul3Ug/vUQfXuPZQfCapaP+nxFVLjtKWG/VVy/GwEQopKF+R49/9nTUH3OXYQYRVIEccGdXeT0DzPoo8SrgjZBezGv5sizlzDAWRv0eJUQ5YMvijJVwZirASOtyJTk0w4Luf4bvKuAoMUZydhhYZ86wELOGWeldzGqG+wAOvm+q/y02z5ftpWcG3zmVOJDsWbUgGnXIe19BUQucYO1SX1RsrAJJkvKsdlVAOAHDlYrVc1fuHxpZ74gRJTU1nsTNT5Fld1+xrLnD+kSKKdbyFQzaaUCYwbve1VDGy/ZW/FrRb9UDep8ChhbhKv8tNlp8KY9noLs22dRyPrBexsVWGbGkATR2ZzEwWsMbeUFtze2UNyCSQU4ZtZ/UlrshfVnPTAVkhHBTLOGwSFBH3PjuYV5whWoY65bcFZhoYaJCfQR1w9WVEpJPll3JPb0y097RfS43S7KJAl8qmlQOg7DT3wXx8GXb3un5xLwmdCawi2R2Xm67DJ6p02uAFZMzahTYu1Cigu4jQt7JgjK5oAvLTzOMxEXQqnXi+WtkuJ6f/CxH2B0W4OncSd2zjE3YbElHBah1HzubNRDDGT/DexxR7NkdXilBj1WftWKEyZ/vOl7ktwBovoAuNiF6XquNl2Ar1WqOa1I5+e8IlqXhcV/qV6nvY2e/xMfqPdhnd5ViFP0IIRgOMHbFW4HIbMYs5eECgFrlCl9pc84IVaLLMA3eY+JRiS+s0dXOedBblLEXKnO2OUyUeHrBf23njN1FZVvLOeN8DQVhdb/o1hffl2VGq2S+u89a6NIbBmcwjAcKq447H12dFncIqmw1St+ysww4cPvNcCObm94J2cVwd2c5+1k/1DHhWSmuIQHUnrayP63ZGXJtEn9J7uIiQ14F2q/MJcq8mQ6hAFq5tDkMz6JLpBSWYaoSuCNbxIddMA4nFkawSstKVzqL10H9YJWV7nAJ/FSgn3eRZe3oGS3LJD6l3HVlLtLQ2sNezR4rX+ACYCyzVc5bIZSYkLDsV32mYInisDgC1o9xsfrKGUoBF+xb+M9xDUR29z29j9ndTYInxV4JBqhnO2VGs/2zg0ysjwTxyG6UrUO4sGTCmbo5rNYcLYf8GIlm2WFqTh2GrT6rOt0yLrFhVkHBjgY2vxToZfdOGZyOQeyDkZbWcF4mqtUA/MnXLmjX8DyxTYw0abCQxC0Jphl26QAAIABJREFUTifnh2AIImym6RUut7JUQseqUeO/EaJEgqJMzyyIQEA//bh3eD6/xDqqvdL7m9zkhBR09zXvZiy6rcEobGJcEJqdx151BfYceMsJbif6obioZikKNqA/bd26ddixt7wX5NCVC6oyRz6/mx0os0sGCjCYrldHlw7rM3zm2LvDwwByBSTYqKsSuMNIDzjHdpAYOLdYLyJiTTnCwTF0ZnRtBYzxVueJgWj9jnfXUO31Lp4sGovAZfl55W7knWrJNQrJpawpSC5ovzkZOhbfOSPiEBnwv825MYWQG63MjzeoGEUz8HZBdhdVc25UzkIamPx1XjZmvjObAtg7ZBcJMKOXfDsc1WiqsF2KosLhYj+tTI1ZJ9Zyb43ZnBtw5Vxy9yYHhjhCzAgRXgfnIZe/HKrTpkemCUenbcLSw8ndCHUtdG7yYwW4+XAU504wREsNs3l40SyyNl40Fc9Ejb9cR2TMPgxdLnEOqHDXX/cz7xKkYzYrrI6n2lJZBl8JAHF8fPCNXgLl3d4eccJzlleMnwF+toYSrSyD9WJmrM6lzM22s2UAiedlF0ojIGQecmf3vEaRrV5tHKtO39S3OQfNB8zqQSlmUoAGFbjonh5QOjrDgHS/iGwkUE3/bdtLWXg5l1XRzMCqLsshqPvV9IKnZuP1IgrtEmkgq62/HfiW1SDMupRFEqfD9EUyKGStvP0r9ki+JqZFxmrAqhC7Gv9j4IADU2wPyQM8Wykv9dtP+YkBB3LA2c9MxwX0ESVQd0mvHmZQrRyRz7ZohLY5b2o9fYedm667bavPqld6lYizYb6SLLaxfHbFOUnepvNdgRWkdqVHFLimjEf/xYfPeF0HKyNGE7bo7MP2l4ik/GXDDl9zdvlioyaILYDK0ZxHXh/NaDDpmd114QF2ieXLikcS2n73SFo9wyVAUx6jes5DVwfXlM+7+PjOcSXxBGTzSoSwligYZ+S27XEZh6bVa7aLXkeVmHNmqVwZPGet1PY4u6/6bCW9WOedPbG4Ms+PKHdW+y4DslecS1OO+DYIRWywl9ZvsZKWhcXPLm8AvfNSZaWwh/rudrGxbEW/166/c4C32ibnUYrNNR9S1E0vxnrm6o+c/bcIYjEfRtraxcDv+2gEv0au2uVZLbbacrVANh6OJPQu2HZLEEtkp56SEioLEZZYbf/+YK9Gy3iZh2Z65Gyd3/fkqXt2WE8YPVP1bPExPX4/iWVkvhRniymR40BV7ywXf0oDFBzo6J3/mk8mNlEV1EpG+PXX7QX1pWxPeGVL5Z3+ABXVLOfcOxeQh2S23otYNIdCtgJdOrWcoJ7P3pkidsAFE5g/ZUZS5cxR3GadjPhQu2FnuPyvp0fuDHZ2T7a+w16czRHNMlDHdzRJlLYBFXbZ00wa8x8ErPF8altPC0rxGTcFm/Uc47F4Uaaer2T2TITl3Qk0I8NMlJGC7njSM05tvwvaYl" id="292" name="Google Shape;292;p38"/>
          <p:cNvSpPr/>
          <p:nvPr/>
        </p:nvSpPr>
        <p:spPr>
          <a:xfrm>
            <a:off x="127000" y="-1112838"/>
            <a:ext cx="4972050" cy="28003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R5VtXcPr2lJJh0I6SEhgVAVQbHSQZCmqKhIFUQEQhHpKiodBEXpLSAICEoRRVF6E1SQJggEJgkQSCW9T/ue/dt7nzPBUPS93ud9/9+Z595Hncycs/dvl5lZa6+15Fpz/WyWmJwg1NW1L9alnEIu6j/l+5X42JMmV6qKR0VfJCkm1aziG6+iVqJDni5WyNySU04m/j3OBe10sX4TH6xkzy/sqMX847Zv8veEgAdZ/V0xIIkvyC8GYrPgv3LkclPxFmq3Yjugjq/8TS8PWfAhVL51KodQlGflWlL2JldMQIENKnyU8DJz0ovWAC0o/ruQz1+xnwmym39EiwMLLt81eR/U/Vj5HS7WBC8Fbw8vlfr9R6ri+YjwvVHhbcXvMDla8keP+jVc/QvfxMSuJL5LVMC5pDqPfgOKn4n0m5aPH6+seIf4XkY1FwfPpM29ZJMIu5OvEzCH/A1WYe8Ve6Uk1mhPkh9HrgoUupbYiyXRo9RYJW751iPuIJVXiipV/kaQ+5GAr8VvWPqMEd//FWyKPdepc2eXtSc/OOWHn/pjipMhcjOSxIb8gs4HQ+zJHDzhvxiFKZIE6MQXGyG3V74MC9BHbokSiFS/+qpffPmXDF595YugtFpQfhmL9rAv8zSj1EnHJafCYkCAh+S9SX1z8ZRz+aBSwDTp7SdawOedmHn826lyWlB+sPLdRn4BVTcfhbBRfvhxEJlPPAFU0IezAsPwr9XyC5sLCKQCQuKLGP2+FNYBDh3sTjvKy8qRm1eA4uJilItQa7b5qDVXhtDlX+QHfcW/3f6s+t9yHsgfkcqs4HND+UF1+73u9L7K2nS35/7OdSp/rTqTxRr4y+3u1fs79fJubbtTne8+OvdTHX7lyq9fcXTk6/jH43/+cX9zSewi4vb3ased+qUSNfLL6p0r4Dp7xfr5W52/e21dayx740IjKbWu7Cp8xrjsGXdt19+Z+38deVl39YuG2lqBlFUyL+6v739t9u1tlaC7pCrVfquz1/Ve9zOarnd1vZ987+3Xc3397X2/+96orjEVsLq/KXSnUf/rvJdzQa2Q6xyX9RLfLlzWb+V7c8Vn773KXAAJ0bG77St/vXplc/P2cbjzWnaF/Srfm/56/XutBtf2q6/9axvur5+8/hWrJK96+356f/NYnT93alNlO4vrKq44qpVX6K/zpeKq4fdWr3R7n1xn/v18atzel3vtH3/v+neuVGXr/+5rumL9K9sb7rTC79UnuaNXVq/KevDXtVf5flr5nnHnZ+93D7jXSlI/se+9j9x59VacY/e60v3trn/3VZWvzNs/m27ft26/S2U7xu1Xdt0TKl8TFUfn9j3kzmtfHY3K31Nxl6psrlbWnsr2sDu1qfJ6VHzWdR+Rf7m/Ma/Yuvubm/daqXfb49VP1gpwtMs36ts/Se6vH5Xv75X1x4XEcIFeK+/T7XWtvC1/reHdvm9UNs7qfe69O919n7nzbln52N57xO+9/95t/7z7J879VE6Fx+9v/7nf9rruO3dee3f+DKxsXd5tX7nf9a2ukIrfHdRfDfe+0r32nPutkWtb1Jly9zkmfx27zqz7r+Jf9zXXtXSvneXeM+Tuq+fe77/XJ0Xl30Zu/7zifbrTp8XdZ6P6V6PRAKPRCHd3d1St4gcvTzM/2MUyCQWvopAFAhCWhBMHLwVIKlsjyNOKR184eC2/tbLrSgss6TRA59QkBaAcuOJKZgLDhVRaORQgDzEr7guCNVMyEfjckd+m5X9x2K8CFC24WhdcVSGoOEGgKAFclLKyOLxGqt25dOPg91V/syqEgTz0IFonc1xUG2yR+6FYYoh+0QXFmAtmTRrcS7Cf/qoQDzKLgqtYiE+Q6ihxb0XBIF09JMtORIOq5nWRraiwLXstQaLqZ6GrWwyRlqw4in2TqIUkJgShzLBjOe5K/xR4VqXI+N/UAzHqgTW+CFRCSyUD5dl0eaCW89zyCIHCTqjRBMovK3EgRVqrkR2tWLUuBK1A7/k4y/oKBaEyx1wO7vMl4mKH77p6xcEJyvdkXVXIWJkP7HIPPtCcaJSHyuSBOtefj8ppKUluqsSkgorIw1yCZCVFicC4RXNVvEseaBSqIIPIueQCAZEXyfpHY+sSdyFIYYUoUeyweWPVtclHR9epcyenMsAVFoo8KSC9wtR/El9LJ5QEkSA8vOmSdFJFPdXJT8OKrVOEEPOCCumei7+zPOFHhxDEpOf+xHxCy1NF1DLp5Ut/4HJCstdzORlDHpHqMRlxilN8ZROLiW6jnIxTPdBkWrDrKRY690PB5USHK8yZukEx31r+Nyq1OFFBPsjsfeLENR8GXiM2b5h1mnDL532UG670KCTySdRLnL5SvTP5BOUyKn7Kk7OETpTZbCguKsatW9koLS2jXATanASJcv8fn9ortQpoFdAqoFVAq4BWAa0CWgW0CmgV0CqgVUCrgFYBrQJaBbQK3GcFBO7GcDRGiFSpWgW+3t7wcHcjfIosEkk5IXMapRpHKjU4kMkVLkwBxO2H9XZ5MlyIvEmMr2ZeSQsJlnPK8TlJWDA7KaFCEoeeSdnnsHMVGB0m5ipQOr1P2KNQtlPThIeKUDHxnFFpU8dxOK7ANpDrgzyLza5opz7w11CbKC+FXUHa2kp7ZYGhSktqEi5wxQ5l6FEWrMya4vYIdB6bAYt2hjvy9nCM2oUYlLEB4iA40x+oIk3ugsGz/yRGLjMSpXOBIAoYDqx4dHIigcaH7ssrzRVrqvJIKrD44XJJELCGq7my1BOhmOadEvetoFLmuX4MD2b1JItyNiYiWFNaBCtW4AJiJ3jexdaNW7/zmcXby9WkdE8FH+b3d7WF5zlsAlMmVwEuk6MuiXlESjBBvhiYcknaecscVJesE6qWiFsghYaLepqLicWckGo9aRsmlA50ew4o04O7MvH5RfoAmhiC9uQdpvnBB43nbpPS2c76TTOUkGpyhDFwNyMiwxTSRKr32N3UcHhyamNzWdRHZjVx9bFQr7L5RSQOz4Ak5a5BZBHT85LgEMosoWJTM3CFPbJ0XhB1FGkboq/qwRWOx0s1IHdg0XXq1NlFY8CJBjVcSjImPExM2tZItouzQmInkayhsFXgyjCpy1UZMHkGTHJ5NEi0JrmkmNsJCc5IWGpJ4ok2RREARIOqCLnEZiZlcGKNK2oJeXbZJaBNUWkJ5wgpKeVyJUlWCCmVYBCl37VkojkJxN4hJj5rj8ueq2w1NLlkMDC3deDEm5S1Sem8NDJVT8opvv5CfsYntfywqXhqQTmN4wQKCwuRlZ2DwsIi2og00uM+P6C1l2kV0CqgVUCrgFYBrQJaBbQKaBXQKqBVQKuAVgGtAloFtAr8RyvASAo3kwl+fr6oXr2aqtxQsDyJ8/HbSuttJWuYWT2JrChp9SkVEVyF4AJQkkmLCLsW+Jt0Y5NOeRKyVDJ/FXtCxQBJkBiqXVZFFE5VYvCT+vywN7dL5NafhD0qpjTquyW1o2SOcViUY57i7Dq9Wlg0yaQiBTEVgL609GJgtV2GRwtLGuU4umy+jBJQ8mTVzFxBQSmKA7IvlKa5stniIHyFrDpxCF1RDAliQfaLCxsYGMuyPaWFvLDIEifOFUWFmG0ypUj2jSuCuFpCtQIT+LBw5VHzd6loioTJwYgmyidhVubc1pJs4wlTlviqcPMRuDb/B/87O+9PJj3impyPkRa0Qj3jkoVDqgWhYOD2c3xgZY4mawMRBMqYcCJIei3SjOLedX/NKOWrgtuCUU1FqLiiR5JqHql94K8nQkhi7WJCWsvs8PY1okp1Pfz83WD21sNgBEqL9SjMK8OtDCvy8/h1DNL9U4DRUiHECUKhSFLWnsT4eaauatctcX5GQnJLat4U2VauIuE5RaqFmsJDyIJxFYPqxsTIJkE9SKJNqfFtu5euc+dOkoNU/uTitqcKq8SCVVsifHyl/6z0fJIsJZ+h/JpiwSuwvrSxUrU+LgIyxfxRkcNQ17j2SiqBhKuUkGkJOyhRJ856ifcoi9CFZJRzRpkjQubDN1jFsUrcXxWYSXmXlNLInApXuZ2LuE2tp5TliAHjvo1qfRQ+Q0xEoT5zGQ+5doWMRwyui2hL1JkXuqCgEOnpmbDabBrx8R/9uNYuplVAq4BWAa0CWgW0CmgV0CqgVUCrgFYBrQJaBbQKaBX4hxWQoNM/fPv/9bfJrKzqAVUREFCNZ3wIr38XlyWBAQoVgWsGIJ2Cd7Fcc8HwOAYrUEB5kFwBAOXJaFFB5WUiH1X+WVr9KBY6AtSUGKfA8wjUl9Y9ikuW6wl55UJqY134EvVIt2iPKxTqamEka+NCivBM44od5yfl1cPUHDhWeBglz5QHj8uwa9k0mRMm8xYFeXPbZJNZzEQgUL0EHSPPvlOpRASAomaQZIc4YC/JF5k/WhGYFRi0Ooacd3AFvIWiQdxfMR2jt8hYAjWjSXI3ikmVyzl9AcwqA+ByHF/kDwo8WA6lxLaVU+ni7q7sj8SvJYCtVErNSawwNlQzrjSq9CEJNBduQ8WQJYbtEqbBGR4x6wVqLOYpe9JqtcPT7IHadaNRIzoVvlXtcOps0BmM0OtM0MEX5dZ8lBaXITPNgcvny5GW4oS7WZBAcjwkeaXcTc2tYfeRS1FmYys4uqIQ4uuKWuoy3KqYQlUQuagAXGzFxMgKAJ14ADkO4p8y8YRD8aQA6UjDX4E0kKFUEpAXfnSkfFAmmWolxSekXFnc2kmyfLQm2c2FjZXsnSwGSWnIi8zFr0wZYD7NlUUs3kRhsDKynngE3n6eHcKZMtpAlZwMubUIAkEwqLzIfLMlbzhZeWWFKNOKW2yJvVQYePFwc0XipW6KsugK/6MY4KkjK5RICkOtbo3inuLaUoqlBkFLiQkPEyP9CUnxeKBNfn4Bbqamc6suzerq//p3A639WgW0CmgV0CqgVUCrgFYBrQJaBbQKaBXQKqBVQKuAVoH/pyrAsLSqVf1RPSCAXEskYqpwBMIDnwOb4lnhd8OhSnn6XUWGOXaoSi7UHBAVsFfzMzg+p8K2EtK/DdQm9ymhPpC5E4oNvQCvZRsFhsot/SUDwIPAORAs7IeIX9CRAw7HIgV462KP5JqrIRUJ7BLc2kpadMlYAq4akEkCggvguCm1WSoRKjrRqMIBFwRaWPdTmL2MxlAAfgFjy5BpAbS78AMKMaNkeLgeiJdZy8pM5iROBU6Q8FihXRGuOfTfImdEOfguVRoiHkESL0piN9c+cMGEyygLyQJvgVB8SGJHGmKxPzFnJPY+HhEjZw1nurjCgxMurF3SSky5E4s1kAQa1UpaMwlsmsZfyhxodvEYCMkfkchDZnCLYkm+TaiZqHfK6XlpLcZ7oFbQLvrOgu4dhBPH1ArHAw/Vg59fVdiN++Fw5kKnC4TOaYbdmQad0UzZNHq9AUaDEXZnMc6fzMOpY3bqJ1mt0YDx7GolqF1mWMsBchFJyOGWb5PZLwoEL2oqLdKkKkTmYNCykl0Tk4VWDs2P25JSySpPWJ5JIQcJkJzQdezYSXIGKscoJgF1htaRuDBjCcnbTfaXmA0RjiIWh0r4cTsoJQOEby4VBoPJj1yJPSI2xAQV9lfUIRFyok54SbaIq3EmgmeFKOyDyCJhPIGQKpG9Fl1PEAdi0hFTKgJZyD6NTVbXtHnps0a7Dffc4y1g7ZdaIEECsaLKeUwEBasBLz4TOpGch+ywpBGamOxMwuRwUB+YxEouRMoJkYuS9wR6vZSi8WnEOR89ikqKkZx0nStl/n9CfrAFzJQuJqORf2hqD60CWgW0CmgV0CqgVUCrgFYBrQJaBbQKaBXQKqBVQKuAVoF/vwIyrPofYFDMUj4oMABVqlWBgbBHab/PMDN+4JgOSysYsAyaFgSIAEEJwyPsTCgXWJ6BzOEljFFY7jCMUoabywxwo0Hkfsjz/wLGFrCjauAisoidDsp0nz+TAAAgAElEQVR1UJxzFI8rnl/Cbb6McOoNCjjM8zUE+K0QAjyzQRzTJmDParVBr2PtYR2WwQ4GNUOZsEj2PMdiXTFSqp0CDgvrLVkPcTXCHO0OGEzcEkqRiBCCLy+rAvMqhiuK5dBThgPlRgiCgTBKtbXKQXROgPCa8mbwbAwCoJ3MrkvgyrDBwUFPGnPWD4POCIORXZXjt5yI4NgoP+zO+iczODgBxl3HWOYLV6Bw7FU6EgkChTWGMRpSEUFjJ9Ui4rq82rzddE1uZ0aOQJQzrR6EVy/jMqiSfSK7MI7NshlsK7fDrndAZ1dzVgjLZUSHXahcCNLkZBib95TKodfDZGCzm48RkWXUMF4yTtCIPjh426VAQAWnAaNBj0YPRqBOvWg4dG6wWR3QmRPh59MeXt6R5PNVUnIDxaVnUWr7HXCaaH4YDHa4uZUi5ZoTv//sQM6tMhpvwsUF8yNxe5nXQetWREXw7BVRcpe5wodB2l2pWS40E4T6gFt38T7TU0w8odfzPio0mcyh4TWRa4CyWbjzmuJspevUiVlgif+JWStDc4g6EPIlZceRNxFMD4/ikB5cXIlAYSo0UGyhKrNd8m+c6ZQUoVB10PQSWRt8EojNjwKBpC+dIAuo3CI3gzZI4Y8m2GDhtkftsDvtygYiC6T0XvkocGHOpFUfWbAJlo8mOt+wWPASK6AsplTOEAFDaSCcWWJ1sJZbYS0ro4WtN+hhMhpgMrrRv/N5wlc8V78I5paIER5wJJU1CoEmc1WIgJIsFB9Mu92OK5bkf6T8YJOTvZ/906DXQ29gHz3/+x/sgyWgWjWER4Qh5foNZN26pZEg//uHTWuhVgGtAloFtApoFdAqoFVAq4BWAa0CWgW0CmgV0CrwH6wAw3QYRmIymf6DV737pRT/fsoM/mcuJAxzDAkJgo+3Dw/tFifuFShRKCTov6HnB7QZoCiUGRz15EApf9IOa0A4Suo3EQC6wMyE84yiptAZoC/IheefJ6ArKRKOMCIwnXBxDqBzRyHuwEJKDgIzpW0WHVlWAGGH3YGIiDA0bPgA4WqsPhTOTofDBaguDmgTKCwwQUI6nU5cvXoVCQkJHPyXag+BlSrqFo6GEgHAD4ALekhYYAkoXXAbqqrFYXfCx8cHgUHVkWRJ5Pgl7wr/PwW8c+KJw6LC3UcCqBWceuShbX5vBeTmg8TbJJQZ0qqLjZnNZoO1zAqTyQj/qlXg4eEBX18/+qeMUGCvS7t5ExnpmTAYjVyHoXdATwfy5fWFzRYFakvQX565lwfvBdHiYOuCXd5BZAMHWl1UNwznZRi1geHXnLSw2zkbxAB9gxt7niluhNpHTDMZLs7nnY5wYJ7FLsgJgQsTiaAzIDIqEp6eZk7AKRETfH3RnHRR2QguiMic3Lw83LiRImF7lWAS0DE/Ji/szpRFI8gtRngBsNmdeLhRMOrWi4Td6QYY3KDTucG3ygPw8A2HzlRABKLe4A57iROF+RdRXHYMTl0GYLShtCAXZq8w5KQH4NihJORl55M6hOa0zPAQzlDSCUnWj3NrKumkEppibhKpxYg5oLismPrp4e5BfIIUhokK8TkpIiakeokIEkVtI3KDJN9A+Lq4N+MOOnfqyLYPQT7w4qsBImqgCZf8cJaPV57H0sh+EKfFpAt2wNPTE0HBQcjKzEJBYYHgePio8uAVNcxFyo+41RNfqlKipBZKTAnl/Zx04TIhtk6ZakItnrgE3NyMCA8Px61bt5CXk8c3SUHoyIB2ag5jbwW5qjCUgtGS/eUSNjm2kn9mXIVgJBlPIxZkaXkJvL180bTpI4iIiKAPILbppaWl4fSZ07h5IxXu7u7UlKCgYBQU5KOouIgWnSKSEYFGUkpFW48iASTqC07OxBBJlZGRiaxbOX+LAGBtys/Lh4fZAzG1asFgMCIn+xauX70Gs5cntfFffThKkHUzD17BwTAb//6dysrL8UiTxnj0sUfx26+/4cTJU3B3c/v7F9LeoVVAq4BWAa0C/9EKFFoSkCGu6BsaiwDz/+zyiZYEAFURHRPwP7vQHd7Nr29GdEzEv3J9eVF+Hz3CYmrhX/6E/Vf7oV1cq4BWAa0CWgW0CmgV0CqgVeB/TwUY+VGjRgTMZjPOnPkDXl6e/5XGlZSUov3TbVG1alWsXrMOVav4/e37MkDYw8MdNWqEw8BOwwtAmYchc9SdYXnSkl4qQ7gyQ2aESDUBty7KeDkO2XUbQWdj+QY6lDuBMJMOt+xO2ByAgSytGA7oQPjm5fD98wTsRncCUhVBh7RfUjIjpA+PYm4kLJB4Oxgx4+3tieee6wZ/f39OfLBfGGYz/Z/hdqxehYUFdACZnWRn/2QPSSRZrVZs/+YbwlFJ4aDk//KyKogsnbwWKhBBWlBuNh0glweq+atJfWC3IzQ0FO3aPY2w8HBcungRW7ZuhYEdzmYvkk77Qu7CsX5u+8WP0HOYXRJCio2YAjRLqYXMFpGHyeXBbqC0pBRBgYF4sFEj1KgRCT9/X7i5ucHL04uwRz7uHGtlgP+q+NWw2a2KzRF36VHoHoHjcscgpToiEoFfxgm7zY6YmFqkfpDVo6uIuSP/taiI5Sin0wF6Hx8/hAQHC8LEgAt/XoDBZFSAfkU1QzUSShhpuSQGiJM+/O9sXpg9zXit32sICgqqdH0o+gDiE3h/SFljMODixYvYvHkLrDarkAKIvwrRgEEErhMpR4HgjNDh48qaYbU7EB7uhscfrgmn3hN6ozv0Jg94uNWG2ScWBrMBeqOVq05Mdhj0TtiLPVFSfAPFZbtgN/yJ8mIbdKgOT1MtXE3KwS9HEogk4uoWqdAS68OFfOCsgZg7grEg2y5yTnLB9J0O+Pr5oU3rNjAajfj1119x7fp1wshV+zCu8iEOQEDyFQQX0iJNcgUkkJDKExEY35EUIELRIBrKQ7qllxdnTEhiVFEGwrF6RfrEdSpGkwn16taDj58vLickID0zA2xA+EgJqypp0SQYW+7bxYkPZVGru45Y9NzPjv9d+PcpRKeUuSlkHrXF7OmFxo0bo6SoCJcvX6ZwcKZuUXzEuOSEZgX56PEZysU0YrZw8lIUjvz4FAWUImcTM5tex2yoHm36CNq1a4+goEDayIqKiojRZIs6MzMTP//8M3bu/BGtW7dC06ZNsWH9euQXFHCCRm40km0Vcj8pKeNBS3J9c0qKbSTXb6Qqm2elK+q2J8tKS+Hl5YVW7dojMioKZrMnTV6bzYq8/Dz8euwojh44iKDQkPu5nMtrHCi5cQWppbe9zS8S0VUNKEpPQYk5CFV9gWyfdhjWsy6Sf5yO/Ul/nwRhBEiTxo2ohsePH8fJU2funwCxliDx2vW/9k0Xi+joO3eZg1cuD/+aiK7mesIiG4mWLADBiI7x/Zu1+0+8PAGJFnadqgCy6YJVQmqiismm9Nc3IhYBbkB5cT5SUtPuclM/hMfkIYWu99dHdEysy5N5SLSkVwIg2pFlsSCfvdI9DNHhXsixJCDnrl0NRGSMP0lg1cd1JFpK6D/D/U1IybVWeoXqMbHwAfCXcQLA2lt+K0m8l/UtCK50WYElAZnsqjGxuH0K5FsSwEb1bo+gGrHw+u8dtvlPTJb/yjWyLQnIZXfyNwFi3GhOev61WK5z0hQUiwjv2+eVOg8QGItoNtjy4bKm+RyXayEU0THeAFzey97jG4vo6vzN9tJCXL1xE4AbwmOi+LywlyEx+WrFGt0+N3ISkMiXGX+IOQ5Ycd2ShMpmaUhMLIgLsCQgsZIRqLiu+AvuNJ9vf3tRbgLSb6l9U2p/+wsr9KMQiRbW97/5cKlfhf7610RgbhLqxR/Fho5RyEs8hFULemD54X9OgrD+rz98GcGWlWj72or/OAnCrj/juz/QFTvwQNcp/xoJwu6z7qgFNTO2Y3K3MTivkSB/c9JpL9cqoFVAq4BWAa0CWgW0CmgVqKwCuXn56PXqK2jQoAFWrV6NlJSbRCr8mw9mX8UA9MFvDkK1alXx2fyFyM3NheEfOIowsoDhZwHVGHEgjsLfriRwye3l2Qeux+hVQNVmdEPq6xNRWK069HY7kR86gw6ba/ljS2YxPsosRS2THnaGA3p4InzbKvidPACnG1chcGsoac0jCBiRuSFgZfXcssAQGeDMyIzwiAh0e+455OfnUx1CQkKIDGGgrnReKSgoQEpKCkpKSridjyBK2PurVauGn376EYmJiXTCnluCyVGUWRmcCOBNFNZHwmZIyRIRqCm7NsM6y8tK0aZNG3Tq1Bne3t5gbZg+bTodxGY4pA4GMI6Aw6Nc1cIBdUlI8XBnbnEkDtCL+vOD6RSWIBqqAJaKC1BJSTGaPtIUXbt2hZ+fH9zcTMjOzkFWZiaKioupPexerAb169en18yaORM5rI7S0opdXcGJed/pKWEZxVUd4lA9TQ8dHfCeMXMmHdJXciVuWxSs94xciI+PR1ZWJp59rhseaNiQ2m4yueGLL77gJIjRoEC/7BJSIiCni0hnUW2/RCA7I0C8zF6IGxaHsLAwOqAviS/XprD2MYzWta1sDp07dw5rPl8jyCB+Kp+vEI6Lq3ScSsYQLSHyZYxuwBNP+MPHyx86nQ+MJjeYPMLhYWoAk9kLeg936Ex2wO6A3WqH0QgYdCbYrEBJiQXl+q0oKU6HEaEw6SNh1Jtw5PAFJF/OhNEkUDsBUwtuQ+DqihBIxDxIBY9rxg7/9/KyMjR97FH06d2H5sHu3bvx/Y7voTeyARUH/xVGgosAJF/GSRCO6CsZ3UpQjMgJF+tE16ljR0YPCfmYFEiICSwkVVL9oITFUGaG8EMTwTjsRmzSPPrIo/Dy8ULqzVQkJyfRpqKQJE5WSGYlxRggmfchWEsX8QObSuSvJj3ylKwOMb0ZW8QTZ+hazJaKM13Ch0wQFWz9hYSEomZUFEpLS3H27B8oLSsj9k8659GEk/ojJSBFki2MERY+dMyvjslbKLRIWnKpEiw2uUrKShFZIxJjx45FcXEx9u7bi8uXr6C0qBgmdzfUqlULrVq1QtUqVXHg0AE0e6oZsrKysGD+ApSUlkDH1hN53wmFC2lzZDi8yC6hfBIuqpHkZnpmFm7dyrnv3A9Wi+hatdGhU2eEhoahrKwUF//8E0yuFxQSjJDQUGLzjh09gq/WrENQePB9XpuRH15o/d6baBbsrbxHpzeg2PIt3t50E6/3fRlBeSfx7bK1OFd7BD4d+RASNvbFpnOx8Pub4o1/RoA4UJp+BTcLH8HcI9vx9hNBsBFzqYe1MBO7FoWg26TKSRAGXs07lIZ+oefw5VZ3dO1hwqa5EzF2bbIgQRj50Q/fnh2NOjcmo07H7f9lEoQBvp8iofg1ZH45CT+Ze2LEkzpMHPU2VqSGYNG8j9FVdxxzx7+EBWeC0bL9c/ho/lI8HGCFnWWplFnhNLjBzaiHwVSA35d+grZDAnCyfDDC7cz7j89NvcGIrMNzEdxqHIBIREaX4mriCziROQumnxegUbfpAkBk5IcZr82ZgTE9auO7ZTMQN+0L9P/uCpY+HQYnk5wSGapHWUEKft1xAjFdHsHvS+di3DubYIvhPqAcuB6Pg6lvoV7SBgSuyMaR94bjkXAPrppiu4mxFJbdmzGzQ398DmDOb3kY/bAnSf3Yp6D+2m4YYzqhxYg5+GjMq3B+txxj4z5DsiBBGPnxdPwRLOgRgi+9YjDMBSBm5Eeb+ccx/0V3bN65D4+17o2G4b60l1E99AakHvsEnZqPxR/ekYgKcndh5v/Nr5z/3WsrYHpwLKK97u/e7D1dt1zC4ha5iB+1E42njMaT+pN4efAEHDiTVoEEYeRHaKMnMWfZJtTN/xHzZ3fF9HVDXObVewCm4fDNIXjAkI4N/etj6JHaiK6uAxj5Efk4Fn00R5nj8w8uwpWiHkjbOBLNXl8H4F0cSB2HFoHeKLhxFmumN8aIZbURGZaH4ppPYvnSRYhM/Aqjnx2Py1EhSLlZHZM3rMXY52NhsrNTR8mYa6yNCZGxiDYCNksCrj2/CblbXoIXO8GTfRFzpk/EhPk7YUIzjJs/HXGDHkE1dvqCzUGU4sqRtejRJg6nWfnmH0H5oIdh1xn4XNLrYUjaAUPtbjDXjEWI3ony4stISQXm/paLUQ97wc79FGFM3gF9ref4+otxp3XCyI8WL/6IaR+G4uDcBzHoE2DgtgtY9EwUnAaDmJN6mEypWKaLwOCaMfBKsqAIbbHp0td4KcYHNvq800FfdAEf7QImdm8AKzs1Zbeh3OaA0c0NRoMBpZkX8dW8Bnh9KSORrEi2hGH8px9h2EsmbJrZF29HLkXJsAb4efE4rDudj8vnfsP1XA+Qjes/eLC993CaEzX+/ASRbUYTmfmffLDrrzpXjt5YD7eG/Su/flECEokvDkJ0zN8/2cbeye5zKNOJujc3YnCjV3EkJhaMmtMeWgW0CmgV0CqgVUCrgFYBrQJaBf5JBZilUFlZOdLTUjBq1Nt47rnncPrMGXz22QLYbHayGvq3HuXlVtSMisDYsWNgNJqwceMm7PjhR/j7/YODoAJfrFsnlufzilO/Mq6BCA9h6K9nbigKfsixQ44LsLhdOxwmd6QNmID8gCAiQBIdTozxd8Pk2Go4kV+Oln9koJaHibBKp7sZEdtWwff3A3C6e4q8Xu4Sw92luPqEm9+oJ94pz8MubJSEVb7NYUdkZCSeffZZIoLYv1evXl0B3iXRwUiPvLw8JFy+zA9jCwKE/ZORJbt270aixUJjR4AuhZiLDBER6O1gllAutvgE/9JvOfGDS+dAUWEJgkJC4WbUoay0HE81b44WLZrTwWxGvqyMj0d+dg50JiNycnNhKyvnID8jRKhd/L4sGkDGkVDuA91MgPCUZcztuyjLQqQzMFsq9hpG4BTlFaNH7x544vHHCdw/cuQITp8+jVu3spGdmw2T3ohym43IhYLcfIwYORx169bFzJkzkEcECCOJWDt4xgp/CERZEB2K3IHOrgu7Kj1QVlyCDs88Q8oLWWfF0UtRGumQnpGGn48eBcMu+/buTWOXkHAZ2TnZOHjgAAryCyjKgN5CUhsXEki0iAsOeH34pYVyyWaH2dMTcXFxdN1PPv4Yufl5MLDaiQPwDAsoLilB9xdfpEP8kiCRBMjna9bAbmPWb4IcZHZsbCyYWoMwd45TM1MmB8O7CRx3kNopqpYJdWp5wwlvuJm8YTD6wMPrQRiM/oDTHZ7e/vD08lXUEuUluSjKz4PdXgqHTQ+4H0axdRc8DI2gt0fC3UOHzPRCfLvtODzcRLY16yupiFwUGzLwm/rI1qzI6GC1EWoNaUVWXl6OJ594Cq/1f43mEiNAtm3dBh3hGAyfFznd0maL7OxcJFGKhZi8Pw+o4FC/1HzooOvEQtClNqaCBZN8oWBMhCqEfO8obIZaTYA9255MJgPqN3gAvj7eSLl+DZctFtoEaVAEPSlVJDzERg08VyVEil5IsI1iM5MiDLawRH3ZvCf2US5GIg+kZ50IaydSxk4Sr+iaNYlJPvn7CZRZraB0EtpEmH0WGwwX5lQyC8JTjdt8uXiHKZIehRgmL7vwsDC8Pfptsrr6aM4clJWXwd3EasDCj5wotZahvLwMEye8g9hYtrE7cePGDSxatIgmO/ejU73ROPEkNl6FbRUWYWLgbVYbUtPSUVRUfF8kBWsnIzi6v9ITPr6++OXoEXy+cikCA0Pg5u6OlOvJaNCgEV7t9xqCg0Nw/Piv2P7VJnh6eQnzw7t9fDpQaPFCp3lj0TTra8RN366+2CsUEbF10P6FF1UCpNZwzBvxEBK+6oev/isEiAN5livwabYdfxx+Fvmnt+K9xi9itWjlzP3JeOh4FDqOr4QAsSUg8epiJNiGIGeODpurnsOkHjqsmToCwxddQXQoO12RhkRLHPYkv4v61yYgtMVGRMcwJcZ/51FuSUDKxstwds3DeK9nUP37g3jrCSdGvvkmFqeEYdXypXhBdwzThnfGgsuxqG53VYB8iJPFHyD4QB+EdmJgsXysQrqzD65//iwe6b9TPPkifivYjId1qdix+Gm8MfU8MgpG4lL5pzAd/BjRT48RAKIdNyxmDF/wGd7rVwdb57+PAe+twtCDGfg09ho+6vgI3iMkmD8ih32MbR+ORNifK/HG8MH4Nbc2vIw6DjQvPIiyuBY4PVeHF64vxE9T+8C2biYeipt1W3FH41juXDTO/hrtol/GEfbXTiuROKMqoh96Aa3GLMTCSX2BLQswdMBkWGKiyIaGqVK6bjiNVa+GYo0uEK8rBIidvnxsSixHy6zVqBNvwsk5r6Bs/SuoP2QHv3eDSdi/ZRRa1TFhW/OmeOFsCaKq/79FgjAi45X1FnzSuRyfv1EPcYfvgwRxZCExqReOZM9H1KGXEL7rKZyePBKNAnRI+nIoontuqnCSP9WSgH4bkrDk1SgUJu/HvClt8P7qivMKmItTBSPwkLcBmRd/wDuPd8Vqv9qIdBQhMaYlVi1cpMzxufvZ3O2L1C/746GeTmxP+Axt8jfA55HhmPF9Al6vfQMLR7fG1O+Ad79Lwoh65/FhrS5YEhOLqpYEdF93CTNaZmJ++2aYcqEVNiZ8j1dibmKxoTbi2Li//R3yP+6CUx/p0HJ8G3zywwqMau3Eh8MGYXK8FVNXLcGI5+1YOrYRxq8Eqrf9FEd3jYTvia/xwWMvY+nKs3D2C8CqLqF4/Sd2wfHYnz0drXS/YUSVJ7HA0wORdRZj34n+CMk4jMkhLTCbJlw7bLy4Ca/UMeKHd59Arxl58IvxQlFmAp7ucxgfz47AvmlR6D0LGLY7DQueSsWHno0x2XWl1IwCbhXizQVbMP2VFvA4Nw/ej7wtXjEE2395EUkLJ+OtdYfpucHL92J2z1hseKUthnwvVHBCAeIsLUBSbCt8uXQ+nkz5DoPbDsDL58rQu+o+9AjtiC2BNVDD65+TH+z+jDg4eMOJiAtzEd1u7L9CgKw8W4Je+BLmBwf89fqM/Gi+GH+ueA1u37+NWr22/SMShPqR5kSd1C8xuHFPHNUIkP/Oh6N2F60CWgW0CmgV0CqgVUCrwP/hCjDglvJaXZQV7LnS0nLUrFkDMTHRCA0JQ736dZGRnk7uHu4e7nj33Q/g6elB6oP/1IOrMzhof+3qdUycOI6cTcrKyvDnhQtYvHgZ7HabuKfMmFAkDHdtBiNsomtFwdPdXbXlF1SIVDzQYS1h88NBcA4287xejl3a3NyQ2n8CiqoF0UEuZsq/rqYfMqwOtKpqxksJt3CxyIZAox42D0+EbYuH3+8H4TR5kMcTt+fnYDupGyQmJwKtCbylYGUdBa0zzI4dl7bZbQRwd+7cmdpRp04dJeODB1NTEDC1l42JxWJBamqqYpnPQO8qVaoQ+GuxJMHkxhQgdsq4oAgSGXrArPdZ3gSrJv1NDSUn2NbhRGl5GZ5u147IGJObG7eOcjiU7F/WFpoXBFgz3seBt0ePgpMd/NPxkGkif8RhPtYOhk8qtmNkYSSAWjk4AiN2suN5VBcnysusdAi8U6dOdI9Ro4bDCSNMRhM83E3o1bsP9u3fjxspKTS/GeExLC4O9erVw/QZM8gpxyQcg1jSCtlgUVYzz2SRRAQ/rC9Oikv1jjj1X1xUgnJruauBmFAPsIOKjFBxwOTmTrkTzKqsT58+8Pb2werVq5By4zq8vXw4ri3JFlUfozgnEZ4ssGlV/yLCzx1OIn7i4obS/Jg0aRJuZWby7GUidRiB5EBBYRGGDB5MDje3EyBrP1+DcgfLt+amUmx+VXRSkpkmPPaBmsrygNz0qN/IHb4+7jDofeBm8oADVVFUFAOdyQvVAqqhpKQQJ47/gILsSzD7RKBu3daIrFET5fZ8FBawAPTf4O57DCZdHTitAXA6bfAwe+KHbaeQm13MiSEipkTauGK0RMngPJCd83hSqCHWgvi7yL9hBBdbM6ztlxIS6KA6m+MMJrcLhyR+AZH/IiB6IryYyEJmrwihkMzplpsOw+R1HTt1dKoSL3EF9gppLyUkVzx9XbBN0iiNvLccNElq16oNX38/XL+eQoCh3GRp7imp5PzWUqgkwj7oORmUwimAShgGMdlcORp+NRlgLqeZaLuURjEnE4edskCioiKJHWfFLCwoILkZl80I8ZJgkWX6jMslhCWWIIWk1oZYIK7MKC0pxhuD3sQDDzyAGdOnI/NWFtyY1kgUUlbusccewzMdO1L4EJuwN2/e5ARIcbEIQ3e1FRPCJhfmTNXacXaXER+pqekkh1IdAe/8uZKRnoE34+IQW7c+fj58CN9v30YbYsvWbRAaFo5jPx/BtavJyExLw/SP5xE7vHPHt/jjzJn7yAQRBMgnY9A0ZwfiPjmG6GD2ISIe9nJkJiejANURGaXH1So9/0KAOMsKcCu/jN5gcPeEj5cZRnnU/rZu/V0FiDU/AWj+KX5cHwfv7e8hssdseMfEIlBcl2xmdFHwdCajGEBIRAzMbuxstR15liI03/ADvupmxCTPtnCP34fRL+iwZvpIjKhAgAzFnsR3Ue/6BIS13ITocDckplS0l6kaEwt/umc+Ei2uFlRVERYTQIB8uiUBRa799YlEVBUg+VpFSx7FTsdaiMTSx7H794144PwUBD+zB5/sWIm4x514a/CbWJISjvjlSzg4PKILFl6ORZiiiGXKkTk4XTwGQUdGIqT9OgFMs+fjkcZA5A1voHGvnQT6OcoTkHy9Jb48/R06+53Cx+NaYvLXw3GxdD5Mh+Yipr0EKDkBMmz+pwoB8vqk1RhyIB2f1r2JRUMa4+1jAki35iHRpxs2rvoA3WulYOLAEZh7NB01vZ1ItFTDyqPb8foTVkzU1cSeMQuw+t2+cG5dgGGvT1FIDKslAeXLjiJl0APY+pgPXkkWFkkFCUjMAMLMQO24BVhQyXuJAFl/CvE9GQEShIGSAClMQGLjpUjd3hMXZrdGm6oW8nwAACAASURBVJwRsHzYHdatI1C3/w4OgpYkIPHmQ5h/9gCGR1nwbpWHMSMsFtEmoMSSgFTXcfQNRWR1b9XeqygLiWmuHkpAlRoRyCF7tmqIjqkm3m3FDUsSymBAdEwU8jMtyMrnc1N9+CMiWI/rrtcLiEW0y2H10owE3GTfAMXDKzwaQe5GlBVk40ZGFrzNehSWyFMVrAk1Ee3vQKLlKl5ecR5Lu5ZhxStNMP6gG0JrRMJ57XLF/oXWRLSZW1sVWxJQa/oe7Hz7AXzRLQhL68/H2ndeQ5TJDO+ifegY1gGnhWUZUIRESz3svPET2ngXID/7FJZObo1Jn4/AxdLPlHkFzMGpwlGomXIa1hqxSPj6A/Tt9yms4SG4Ft0C8ZIAGdEFH+8Xc3ddbzT+oS0uzW+Di2PG4rk129B3ygq892pz7F7xAuKuTUTa511w8pPu6PROAqJjzLDlXkfNftPwZOJozNwVi2jvBCQ23IKCvV1weqk/mg+pg1W/7URv/4Nwi+2B6AAg8ekFOLPgdVT/bQpCO+3F1PhVGCH3iHnngCq1MHVJPOKeysPKdx/DuMfPwDkgEOsHhqD3jlhE30pA4oxjcI6LwaZBgejxyxjs2fEumrufQLuwp3FYIeW4ZdUXvxejW8QFrOzZGaPOeyGgyIJ2fQ7h41nh2DctGn1mA3G7UrGwWQbmeDbCOOX9DpRabIgdPw2LxjyD8t2z0bjnHITXjIUbfYsWNn6BkYj2ccc1SwJGrzmId7rHYMvwIRjwzWlEV1EDPYpvJKBJ3BIsGtsd5zaMRNe3N2DJyWK8HnwQL4V2hKTBlf20rFDsiQEIj6oKN4MTxTlXkZZdDv+QGFT1rGh+x1qkECB/foTop8e7zHk3hAkSs+xmAm6UAD4+QIEyx9k9PJGSfE19T9UIRFUxV1BpsetzAmQDzA++7nJ9tgarothyGWmt5+Dkl6/D7bshaPjGJsAciSBDCtIL7WBGkeo690JwlA/Skl32du8IRAeZeT80AuTOX1C0v2gV0CqgVUCrgFYBrQJaBbQKVKgAc2p44vFHYfYw44edu+DlZSb3BpPRiLZtWpPlVWBgIIVnM6cPZv2+bt1aLFmylFQIixYvI5uqf2JL5doQdpD22rU01KwZTgd3qwcEkMX8lCkf0gFgZh304IONsG7dOty8mYrMLGbzY0Naxi34+3rDbHbBhe4wxgwgDwwMQPVqVTgBIuyYyNZJSSQWB4YVm352MXFQWljuW00mpPWfgIKAIGRabejnZcRLNXyxMSkPHUK8iEjofjkH0W4G2D3MiNi6Cr4nD3ILLPGQJjEycFnNMuaHoNUwDtWGi4HWUVFRaN++PXx9fVGjRg06KM0e/gHBcDe7I/NmCqzl5ZR9kZ6WhrPnzsHXx4fIAfZ+pgDZu3cPt8BiAeAUkq4e1ub3FRioAJZVNzBZGx1YpkXPnr3wxBNP3FdOMGvP5MmTyaGGKS4kJisJD4mRCtGEgthKh37+Ohl8zovoYP2pWhV9+/YhJczyZcuRlJRISg42Z7t06UJzdsXKlRSEzsY5OycX773zDllFzZo1G3l50lJNaIJkeLkAwZXBULJSKqaLszYw9QcjDuihWCO5DiJQWlqG3Nw8mM3u6N27D43f+vXriaAiokJhNVwwcWm5JVQGrGYys0WOk5IBYjYrCpD33/8A2dm3aFw4vs0VN4zsGTRoUOUEyJrP6XA/HZqnJshYCKFu4D5QCiFDOLUT8PSxIqaODl7unnAzmWEymgG9NzIyAmE0hsOqK8EfZ9cgyvwLArxr45a9AGeT01C9+quIjnwI7m4eqBZ2Fmaf6zAgCjo7s6grg6eXO06fSMH509kwmoT1lisiLSYlF27JSAmXFBaFelCzwJmSiOHirOFMMcPrrlrACeMsGepBOLzUe3A3NpV6kiIGHiGhErC6jh1lBoh4XqqmpI0U5zxprkiSQuUznHD3MKNWrRhaqOnpGbBcvkwBMUpgusJlqBOMMaPEfKpmdup8UnYcIThQQ+VV6ympPqHZwitHUi3pCSZuxZhSLkNy0mbC7LCYEqSwqBCWKxbkF+QL1YXIJpEDRsoLkQLEey76L7JBVH6IeCgmdQsOCsIbg95AVuYtTJ8xHdWrByiVk8oX5mX39NPtidWVoUcsaGf1ms9RUlxCnnuCbxZVEMydLLy0AhOLnTHRBfmFuJmWfkc/O9fPFsYS3srKwtz5i3DzxnUsXbCAAtDZpvN0h46IiIzEwX17kHL9OsrLytHkkUfw3Ivd8ef5c9j4xVquArnr4y4EiNMBu7kaGjVrjqqFCfhl935cDBtYgQDxyk/ArebDMLJJIH3glWcn4tej+5Cc7Q535v122+PvESBWJFrMmLnve4xpkolB/o/iaxfyg1+6HGmWBhj+SW+0r12Ez+Ytw/HL2TDrbiHROAj79k1EA8sCBLXdjqnxn6vg5h0JkEXAUz0wa+hraFHTl9ZRSc5ZfN35TXwdDmSn9MGi719DkypmOFGCxEM7sGTCPPwMYNyq79HEcQkp5dF4omk1JG2Zhd5LUjBtyTy0qelByj9dSQJmt3sNv8XEQm9JgPfMfTg1riHWPhaIwSfa4pMdn/0rBAgD3ZMtBoz4eAHeGVgf+xZOQI93/XGxdOE/J0BgR45Fj67LluCTfk1wdvabaPPBz4gOvonEJp/ixKqBiL26Hr6PvYlWYyonMcosCYiacwA/jXkUJyc0QYvZF6GSTQADSP8uAZJhScDLu9IR/+BZvBT8NDaPXwvLOy9WJEDY1MlMQOKLP6Fk1ZM4+lEbtB3PANd0PDFlIz5pHwkHnaTIw5kv4jF2yU5UiwmDw5KA611G4vOBzyI2kM0BJ1kzbZ68CzHjB6Cx4wie6beSbNRuWKIwelkc2le7jlbdF+L1se+g7YOpsORH4MkHYmHWFePqqW/x6tdOrB3XDbUDzCgvyMLhdV3x3sZYREcApZYEVI1bifm9G8CdKflKk7Fu9GQsvnQDHXsOxWvtHsSPR66h43NPIsLbDdbca9izZSamxEdg7pbhaNvoUdQLtSPp/CWkX/0Ns0ePQtrgzVjcKpRLUnW3cGzWZxh9woJosw2Jlgew/vRavOD2Dcz1B9K4zZ/4KpyX8hD7RCgODjDjmS08h4MRRVGTjmHXlLpIPnoLoeE3sPiDlpUSIKeLRyP42BTs9RqGLiEJmPvWeEzddg5o0eEOBEgvNN7XHgmzW+Ds2HHovuYb9J0aj0mvPolvZ3yK4PfnouWluejQYTJyY2KVYGpGgmS6RSCE8gMZGbgMN52vI3PjADRa0hinvh4Ev1+GIfq57xEdw0D657Htzxno5vMzdBFjMTV+s8secQnuJZ4YOm8BxvaIwLZZzyGu/ua/EiDvH4Ht/QisionEupE78PWbT+Lc7NfQdsoJkWPCd6ri3ATUa7MMn3/eEynfTEPPXsuQ65uLjvdDgNhLkGhsgs+WzEPvqCR8NGwAZp8yItrnr8QDu9e9CBAG6k/Zm4Hh0X/g/de/QIPBL6NN2/ao5ZGGk7/8iQyrHW4F1zB78XKcO3cdqQ93xty+r6B2wY+Yt2QpTv1ZA+3fGIiXWwfiyNZlWLM/4y8kiCRAQi6swPILAej2SDCd/slN3of3e07CSTPw9OgVGP2YFWu+MeGNQQ1hsjqQeXYtug09jvh9S1HfwwpHWTr2fvE5lq/+DcZoX4UEkQTIq44v8cLXbni3awyMdgcKL2xA+4HfoOfIUXi5R1c0bxQJ3Y3zOJeSg4S9s/BdWWe80diEl8554uCz9WC1lyP1zC7MHnoZ/XcORmM/DziKMnDo+7WY+Cnb2dM1AuQe3yK0P2sV0CqgVUCrgFYBrQJaBbQK8Aow/KbcasOQwW/A388Pw4aNQM3oaFitNjz3bBc8/HATnDp1Cpu+3oaMtFSYPLxQtYovPNzdcDXZguXLV1DewIqVq+mENikQ/sGDKTNqRITh1Vd7kKsKuw4LWWdW0BER4ViydBlZBA0dOpislUpKS1FUWEigPgN5Dx06jENHjsJ8j0wS1l9fPx+Eh4bQ6XVSdtAhfwX6lLiysNqR4eEi+0HYI9lNJq4AqR6MxHIrVoZ6o0OQF84WWeFj1CPWzYDg81kItrHD3FwB4nvyMBwmN4XXcD2TLTMXXBUnPAxCAoN0zp2CxqNqRqFdu3aEj7LT/uwANqtBcI1ouLubkJKciNLiQnh4mJGZkYETJ06QM4sMROcEyF4kJVnIelxoGhRMluaFGEN5GF6FnxV4lHKIe/bqhaeeekrkeLgcGK9kDjAC5P3330fWrSzu5MNeIyzHCGiWbxeRypx0cplPAuQWE5f+wXKHn2rWDC+9/BKO/3YcX331Nex2K8LCI/DiC8/DYDBh6bKluJWdDQ93dyKFUlPTEL9yBb3/nYnvkLqAqT1kPILKMIhKELHhEoJOWCkDJ7g6hVmNjZ8wAZ5mT67bkLkpAq2V12UWTBs2rEdhQRH69usLXx9GgKxDaloaJ09c4k1IyEPRBVwNxcsg2kFyGj43CJynvA4niQakBRarc3Z2NpGSpOSgea5DYUE+Br1ZOQHCM0Ds3JKMO7JJlF7F3qlqTB8iuu/UwcOUiWrm0/A0VYGHry9Mei+4efijuKwasqxR2HdoC6r7ZaFR9WrwMxXjKoJQbLcjJ/cCnGiJJg1qIaZRGnQ6KzyMtaBz+sOJUgpKT08rwoFdV+HuwXEEJVlCzBXyfKJ5wdcyKVMEVk+kiAsHxWrECL+HGjWCwWjEn+fPIz8/j2rPbbXEnigstmQIOg0Ls2sT9mh8nkp2RShS5FizsXqm0zNOZmOlcqoirV6qmZiXGxWRKUAI5ZK7MS3SmjHRCAkOoYErLmYhxYI4qGRvJWcpvY6IkutXr0Fv5BFCklnhdRKB6GLCUuCF6ARNKWlHJSJ2mAIlIKAaakZFExMuGicstMQgcI6UvOlY4A/bsJnfnMVyBQxE5yydzBwRoTmCY6bpSLuO8FUTi0llmnSwWq2oV78eevXqhf3792HXT7uJOZTEEWs0s9oKDQlGUCDLnLAKFhdkfZWUlExtZ4Ol1zvgUKQ7fEZIzzNBw/BJIGLb8/LySQFyPx9mrJ21aseiV7/+OLR/Hyk72GbLnq8dWwd+fv6wWC4jPy+PxtPP3x+v9OpDgTRbNm1EYSFXzdz54UKAZG1G3AzVAqtqcAQ8Q+uga8+eCMn5DV/PWYo/GoxSCJANR9wQ+ezbeKl5FLJ+O4lcUxXUqFkDbnnHseXbg8gpNhFB5Pr4WwRI2XUkxkzEz1+MRt2U6aj25LxKgm6ZIuNZfHlsOno8koMR/YZi9Z4rcMtIRud53+HjVxti85yhGPpxPqbGL70HATIOYS0v4cOfFuCNaBvOnfwd1/KdeOLZ1jgUFI2hLcbiqylx6Fw3Deu2/4HgOg3Q9IFInP5kKnpOX4p5F2zoF3oTv52+gOSrKbi04x1g4EEMrAf8+dNhJCEUz3SLwqKABlgQE4xiSwesOzUXnd03o0H9IbiJf5MAAYqvJaDx6IWYN6EPir6ai4cHZeJi6RLo93yI2C4VzHYwYNZOzBncEN8seB9SATIv9hrmdGyKSWfUEa0eDmRWmYVjPw5DvetL4f/4GIpy77R4Jz7t1xTHJg9E14++EQRIH9jWz0TjYdwUSHlEvojPv1+DfrVycHTPDnzcZQi2ggeeOxUCpPL3tlt1HD/0r4G1UgFSfAWJ9afj/Na3Yd/wPB4c8gNwJwIE15BoGYMrtilw/DQFsZ13YOamj9HnhYeQvvornDToEdXkKTwU4oPji19Dpym78WCvUfhgwvto53sRe3/+E0XuAahdOwzHR3+B2OUz0Na+BcZafREdE45EyxP48uxi9Ai9CF3Aa5i+ajuG949Bwbl9OHgyBZ71nkf7Bk5cv5GB3KvXcDHxOuq+MAhRNzbjo+EvY+FhoOy9zUgZ3h5FlzfiwPlqeKJLC4QUn0Tv2h0QNH0Vpg/vD++yK/h933Ek293RsHl7RGV8i0njPoS5w1to2/J5tKtrw/Fde3DFchID7W1wbXBL5Py8Fb+mG/DgM81QPHUW2mz9EWFFNxERtx7rJ7SFJX442o//Whm38s1foKDdEDQqWobnGsYhISYCaZZorLvyI7qUbMampBZ4pXEyFky6EwEyBoEHhyN0+8O4MP0VmE59hp7DJ+K3aj0Qv1hYYLkqQDb0ReNedXH05kjUurAIgW3fxfubf0XfiFTsOR+G7u1LMTS8Ob5SJlEgImP8VZUOe54Flo87APvsJtj1ji862tYh6f0OSJ89Co9P24voGE8kWlIx/+AFDK+dDF1oP0yN/66iAsQvAlOWr8OIp/Kx8p1HMYYpQPoHIL5LGAbuAvDQdBz5cRweylqJZg2noMe2HzCylRlTB8dhxr4riPZVQwytRbmo8mgnLFy2BBEXvsTENgOw0RfoURkB8lQqPvBqgikuy6Tx84OwcNEnqHbmc7zVcRgpcYjnqeRxdwKE5fOMwdniSbB+0x0Pj/LCe6MeQ6deQ/GozxVsX7cbBfVa4sWngvDDoKF4Ze021B0xF+snjUYTxxH0eyMOa3dXx0cbF6J/o2wse+dlvLfXjGjvips9Iyj233DiceNlHL+UjBuWa8gva4w+b9bC2U2LENfjHTTYdAarXqqLlAuncPzIGfg2fRpPxBhx9ZoJbkXf4cCZYDRt+zhqOs5gQNxEHP4zG74e3A6AXX/FqUIMrFuEs+cv4tKpS8iu2xZvPOyPzdOq4dNLo/DiSy/glY5NoL+wGz/8kYFrP89GaZtVmNT9SRSnn8H2XecQ2fAJPFavCjJvFcOefgKHrzjQ8LG2qGs8hZlTx2PO2t81AuQu3yC0P2kV0CqgVUCrgFYBrQJaBbQKqBVgmExZuRWDBw2En58vRo4cheDQUDR76kkK2v7mm2/w46598PfzRmkZs/gBkR8MWGUEyJdfbkTy1atYsGAx3N3d7gszqqz+DKvy9/VFv359iXRhJMcff5yjfATmrMKUKYzsaNOmJQKrVyewt0mTh+Hr64OLFy9i69ZtOHf+AgVf3+3BQ6A9ERkRznMNhP0VBzUFYqkegHdBgVU0k6lNTJ7e+OPZgcisGohacGJKbBWkF5TjdH45iuwO9K/pj8NZxRh2swjhnmY03LkBkUlnkVFSjmIWCi7t54XBlgyUphYRLqg653BlCIPtWAi6DZE1otDhmQ6U31G7dizlsHACpCY5r1y7koCS4gL4+PgiKTERFy9dgoeHh6LQYQTInj17kJx8FUYWoEiuO5wEkqCvVA24Otm4WukzDJFZPjVr1owshdhBbEYuKBkYlQyCyWTCvHnzSM1TXFLEQX/KXWCHyl3ixgkbFTkg1G8ZFu+CZlMehA52hw3PPvsc2rZti81bNmPP7r2IqBGOnq/2JKVMTk4OUm7coEPaWVm38Msvx4iw+PTTTwk3HjCgP8JCWXasIBuEAw9XwEghBMOf2W9HidDyfF/J1xQXFaNPn94ULs/wYImkq5Qa66aO1FI7vv+esNp+ffqRY8/69Rtw8+YNGIwmYYfGX0vH1mU2g7gTZVILcpBnTFAoC49tYIoGs5oBwgiQW7eY0ob/FuXTyYmC/HwMuoMF1po1a2C12TgmKiJZOOHAM6IZ58JHQIwVu68D8KmWBz//NLjBBg+HDXpbCYykqihFlq0mfvitBHXCgcAqvqjuVYj8Yk8E+HviRs4VWG76oV3bWFQNYd40PnA31oAe1Wj8WTB9QX4Jdm49Cw8zC5hQ1yC3apOckbRnE5oiHg0DBxFpUsUClNvK0Ljxw+jxyiv03v3792P3nt08TkJlP8DyfyjzR6i+WPEEhcTd0OQ12d+FdR2bovwSOkaAdCQsXfIN5OumZ55iwkNMhI0LgzfoGCxETCAnVsJrhKNGRCQVnrGMxGAxyZSLgoQ3jxMjbHBZRkhmegYFzBDjxtQgegP5zBlogohQIyYJYsQArXsRPMS8/QQBQHI0hw6e3l6oU6c29DAIrkT61SlbJvXHbrNRIBOb9xkZ6SQrY2oUWtTEEhHNQ5OHrShJuPAgcj6gdAfB+NFGyHQDNhvq1q2D3r17YefOnTh0+BAxmHKb4AOsg91qh9PJLWtIvsR891igLQs3IjELZxApzEiE4VAriDni7DYXvXAyivkMZufmUQbI3YkJvv5KS0rwZLMWeLpjJ3yz+WucPXOKbK3y8/PR/ZVXER1TCz98tx2JV64Q08o24m7dX6bF/+3WLUhLS72HdJITIB3nvoUWASaUsVPvFJptxcUda7Dokh4D+jAC5Dg2f7xcJUA29cOSM90wanQ3BGf9gPGzvoIJZtTqOQoDWgbjzKYvsedKBjxNFU8o/y0ChHm4P/UZTi8aguCLIxDcanMl+RwOlJd4I/aRhqgdUI5ffjmL3JI8XE1qjvi9c9Al/ChGDn4VG/e3wtT4BXcnQK6NRdiEUuzd9BlC/liBZ7uMwRUArV/uicKvNqDp0l2Y3rcxDn44BN0+2gzgdXz163R0qH4SA9p0wjM7rehX7SJWvdsYg1dw2eTBVCciz89CVLuJALzQ4aUOuHXkBDILruFq31VImNUFuTNH4tFZPwDOR/5FBQhXU8QMnY+F7/WDbuuneOT1GzhpXYb6ehvKxbjLz1Wd3gRjSTJWzJuCQe+vxqB96VjWOhA2q5Vv0nojiq7vxIianbEWwMKD1xD3SA56ejXCl3gFK3bPQq8Hb2DsoBFYtP0kWo35DPPGDcND1RywUsi5HsbSTOz++lN0GDAbVR5/BhMmrcS4TmFwWNNw+OOZaDVxPnzNQJO4297r+uGvN8FkyMAKXRAGxcSiuiUBj8Ufxzd9quEDt2hMZ6+9IwGShURLT1wsXQC3g7MQvd4PFxe8iLLVn6HZWzPIdxReg7Hj1Ex0djsKXdS7mPXtZgx+NB+b5nXGm7NTAVMwmrVvjJvfP4gllnfQ0rYNHnVeEwTIY1h3ahF6hVyELvg1TF6xHRP6h+DbhZPx0luL0LT3u1i7dBrCbuzB3NFPY8oOoPek37DgvQgc+qw/nhvnhk1JX6G7bScMtZ/nvR61DbfmdsPFT3T4KG8l5k/qD/sPS/HW83H4FhEYu3ITJnUPwZfzJuLNyRvRM/48FnYpx6o+jTFmF/Dm7nQsfegculdviy0A6j/TFTVupOCPwmzcSArCzG9WYMgjBXh36Ags+paNm1DubJqOV649i7PTHsCO9/3w/DQA721H3tTOOP1+YxxtthND61sw/y4ESNCR4QhpvxDTthzHW90ise/ll/HsteqIjxc5NxUIkIFo3OtLNHh3Ow5/2A6+Oh2K088hfuMRdBjwMgrfbY9ve+3H5Md9gdLr2DJ3GoZ98AXMMZHQ2ay4fjUJ9lYLcWFHHELPz0LMYxORNX4dEt9rg+tjR6PlhoOIru5NIPrsnywY16IcA8xPITL+IN6iDJCHMCEeaPT899i7uRWSv52PZ56fiKzlp+B84yHYreWc2C9NxlezVmDzLxuxfX8dzPv+M8Q95sDwocOx/sBVBPowS0X+sBfnwb1JZyxcvgD1LdvwfoveWFUJATLkpxQsbh8GW7mVKz/1Rphu7Iau7wac27oCjmOLMKzLKFhclC+uS4L9+10JEEYMfXwCzpF+WGSsjWFhEQBTF54qxoCgQ+gZ+gw2v7oY5xYMhP/xwQjvuA0j536BNwa0QwPjJSx4YxxGZAXih6WfIjrpK7zdfghORsfC87YDFESAZDjRtPRnLOzwAiZcyKBmTtpxFROeLMHasXWxt9XvWN+7CU5+FI0nxicBvRfh7McD8YDbn3iwSmP8AaDHwl1YOKgxfh8Rhw4bf0Z0Na5q5ARIEQY2uInPm3dA/18TAbyFw1mf4KHE+fB59C2gw8c4tbY/TDtGoOHrPCdp/Of7MaHfE7g2/W00em8x8Pps/DxlFJ40/Y7xw/rio68uo//sjZgx+GmcWT0Vz7z1KQ6kOVFXywC5fZpp/61VQKuAVgGtAloFtApoFdAqcFsFKiNAmBsDCzhPSEjAokUL6B116z+A1i1bkssIs8L66acfiPxISr6K5StWkprif2qBxVQnDIx6Y2B/NG/WjGyupk6bjoQrVxEZEUztyMsvQHZWGuLjVyM6uibOnz+PpctWIDsnh/Cxez1Yf9nroqMi4RCn9RWHFIV4kEkYHI3jWRUc/GaKiZDgQDDzkKOte+BscBTifPToHeGHoZdzcMpqB2xOTA7zRmt/d7S4lAMY3fDsrnWITEtCRlEJcnNyVLUBMQ8sd8LllDmB+6r6QTnRDlBmQWRkDcoAYRgbIx68vb2IBAmpURtu7gYkXb6EwtwcuJvNOHv2LFnaU3g4hYjrCajfu3cfkpMSodcznJAhgjyzmP+gUx16GHapgPqsPg49RRRwtycdvZ8RJzG1auGll14iVQqFqlfyYHguI7bY30+ePIktW7ZCzxyIHDrCBpnlA49F4VgvHdwmkJKViJ/0ZxAxw3MpOYUCuR3o9sKLaNKkCTZu2ogTx0+gYYMG6NK1Kx1MZ32l37Z2O9ViRfxKBAcGYfz48UQOzZnzEfyrVFFO9HMygVsdEclA+LKwDBKAOsOq6Qg/GzsGH4qsDIPRnZMDkkwh2ykHiFFw6kixlJdfCC9vNwwdMgz+/n5k55aWmkZrh8gnyh5xwmFnHAAnXQgYF0A7W2fcooqHwbOC8RQJOzw9vFQFyAfvIzvrFp9bNKS8pvmF+Rj85pt3sMBaS7/peZ9EMIaDjwEbYyVgnDWOHI0Ap02HwPByBAcVwVReBLO7AYZyJ3RunrDZrHB3cyKtyITE61cRWcUNVTw84OlZFU5HEQ5dOgu/6v6o27AerLYyuHv5AalpcOTr4HQ3w83LC8VWM478qqfr8GnF20K2bbwsREKwGeFwCPGDtK6TVmQiA6W0tASt27RFr549qRb7D+zHlq+3KHOZddqh4xkwqgZKUhM8O5vG4U812QAAIABJREFUXNiJsfVCZCXxFnLOswyQZ5gFFpek0IRmm4ewWuIbiQDmpQefDC4h9pPScoi9Cw+vgdzcHJw8dZKYJrZ4pU6Bb0fswSecgREfBmnvJJAOKWuT3l1iMnPZEF/oklXijRKcnVjAjG1ljBsRYtRRHZEO9Fo7Z3jq1q1HXnIsGIoxrXwzEcQKvVEuCMbJ8GAdRWrFdUlizxG6L9FWtqHF1IpBv779KPiJedhV8fMRG7JCVymDwV7PPBON7iakM/KCFiEnhxQGWfZWkMucoJFss2AJoUeeIEDuRwHCZF0NGj6IF3u8ij0/7cTBvXvg5e2N3Jxc9Ozbj9Qh327bgssJl2iRs+Cfl15lExDYtnkT8nJz/2cKkJBYdHm1x18IkEsb+mFb1QkY0ywQZw4cws2CchhgR7FfA3Rr2xC3Dm3A4gOJCDBXDO/6WwQIy2l46BP8Hh+HiCvjEdh8NaJjgirZ+hkJUoKCcj38fTyArOu42mcmfp30MgzbliJu6FT8itaYGj8fI14A1kwbiRGLLS4h6EOxO/FdNLg+DqEvXMcn367AqCbAd1+vx46fT+L4sg04hcHYePQDtKp2BIuW/4TscjNsJZ5o3vcN9HywHAOfr48nl5Sgu+EAPqzdEYtiYsHyLT47nothDWz47YclWPn9OZxcvQV/RNWALTkD0zbvxYimBgx7azi2H0tGXlr9f5UAKUlJQP0RzNKoD0q3fIKH38j4nytAWB5EYgIS39mB/GnP4Mw7RjRPm4ljM+IQ/PtyDBo2Br9dAxq/zYD0ylQcAURq2UsLcfUGy13phTUHpqF3yyikfPsuIp+bgRZjFmBRpe8FKihAooKA5K7YfnEmWhV8Db+mQxHtBiSOuoMFFtLw/7H3HvBVVVnb+JPcJJAQQqgJoSbBDGAZUFHsjaEoWBCwoIiC0kVREQQrVhQVpIiKNEVBsIAKooBgRbEDYjChQyBAKAHS7r3fb7V9ThAddJz53hnv/f/fbzC5OWfvtddee+3nWSU350b8VPIEwvOHYeLeC/Fgqyro2/9GTP04DxmV45CXk40Lp32FGdfWw8y6PZH21UxkrpyBwa16YGFGFqoihLLin7Fpy1AszBmKc8peR4VfIUAefPFtdG+Vj0lDz8O9L6egUbt2GPfcWDT5eQ6GnXcdpicBna9aignP/A2fP3Mt2q/uhV3PXYRVI6/E5I0NUTm2BHu3tsTQGd1QdWl/dPuwOSb1aYN3Jg1Fr3vfRzVsx0X3P4eHbumCtdMfRvf+I/GPKT9iVLtiTO3dDLe8AeDpZQj1Px15383B0PHvYM9Xn+Otnw6iQfIObDhlMBaPHIDaP0/HgP63Y8UGoBmvG/VueRotevyAj/fPQu1vn0fds3rh2U824abU7xCd+SDGfDAb1/3tnxEg1KtmDHDO/Vg29Q6cFViIqJPH4Pn3X0Mn7XPjeoBw/5p5SMMueN14rsasz0ehRXgKOm3piBVt92BQ4qnYOu59vNC5AR67YwAefGkRqlZOwfXjZ2N4x5aouvlNRDW6DHWJxCcCZFgrbL13EM4c/yEy6lRCbs5ajFq8DoP+tgFRdbrjgefewK03NkN8WakQ7CV78enUq3Fu34WoT8TCC98h3K0GJrWqg571nsI3o/qjWfHbiGpABNVZGDV3HPqfGcDg3v0xfkku6vkyQMoO7kWlFhdh/OhRqL5yMnp2GISVScDFXZdh1MjDeoAcIQPkzC59MXb8U4hd/ixuvmggVmdmwevqUd4s/ioBEipB7rp9mLM2D63yx6LK6YO4eTiXk/r2IK5L+Rg9arfGNLTCC19MwzXVPkLFRs/j+WXj0DJ2D2LqNELMZ8Nw2tQkfPTicGx9dzguuGHGEYhprwdI3ZWPILPNXUjPzML+/Gyc3WkJnpvYFJ8/fRWeTx2FOR1j0avScZiamYSynN5Y8PMwnFP2GuIb9+ReT6c99Tae7Xcasm/ph3NeWsbElREg3AMkOA3xzXuhYWYW1udkYyL1MqnzGW5KuQAvXjYa3z7bDXHz70DT7vMQg+24bfoyDD83Gf1v6Y05736KwpMHYd64u9Ey/Bp6970Jcz4BrnvgBYwY2AnZ0x5CqwGPRwiQf3bzjfw+IoGIBCISiEggIoGIBCISiEhA0LNfZIDcjMxGjTF+3Bg8NvIJnHnmGWjerBkqV07Ed999j9TUVMbkDh4q4jLndw+/Cw3TGx1VsOzRiJwJlvU56Nu3Py666ELub3HJJRejYfoxjNdt2LQdk557BvXr18PixUvw8MMPon6DjKNuwk7zTUiIR4P6dSWannF8jWs3/M+VHPJ6Jwg5EEZMIBq1aqchMTYGx513Ad6v0RivBRKAsjLUjgYqaimdXMIHo2OQjjLcVLwdhUvfRd7O3Tiwfz8KCvY40FX6B2gwtsPlBNiV9bG6P4SlRnHPi3r1hAChTAYqc5WR0RCJiUlIqZfOzc535uchWFaKb1d8yY2/KSvEchdIvjVq1MCHSz/Eutx1iNEy/9bGgAPAuZKQlvBXMN9F0pfrmaJjLwtytD1lXbRs2dI11/41EoRwQCrTP3PmTCbZqFm5kApejoVF0zMVY7itRt5bRgiNtSwUQocOHXD++efjtdmzsXTpUn7e/n17mRQ744zT0bdvP6zNzsbop55GxUrxaNOmLTdunzt3Lt5/fyG3XJB5C1ZrFBCXReJSU0IeGdbs1sXyAohUq0jkh8bw63gpCJ4w6QOFh7hndKOsRjj7zLO4NwkFglMvihkzZmDb1q1euwXGx6XqEL2fiCkCcanaj4xRS18RxBykwH0p+0QZVAnx8ejfvz+XReMMkJ1UAksxYK46RATIfvS66cgEyJSpU5m04BJY2t9DhSHtwR3Iz5uG5UUFkurUOICMtP2oEBuHUMU0FOcXIJaypCol8/yji3fgs+/z8OGag4ihQOaYOFRO2I7mTS5G8+bNsXfnIpQWb0d8UhWECvOBfTsRKtqFKBzE9l2p2Fh0IqKjgtKUXhpxHNbf2+vJIkkSWsNLiSvZ3kLk0TpRv2z6LF22jDODXJkw7XkiPIASPrYeUV7ZL34+J1Qoe8A8lMiZ/7Zt23aaoOO6DOleMFDeY1h19x+xvFR6w3TUrVeXawz+/PNarnXHCmov1vpnvFmI4eIeG7p4bEyEIZPNrelTlkVizcmZzREixYwcD9bVBNPO81Y1SwpfISYQywx0ampt5Odvx5offxIhEx3EQrPeHl65Lccq+TqhE1HBm0sssSTkqdGjdKSBt9yCtNq1MWToEFYAMViS8mOJOWTUKOPjloG3clraQw8+xKWm7DU8P6aYNYVJFcIKczGrpgaAGEOqtbh1G0XDHpnJ9Rs2GjulKD4y6mlmlCeMHo2k5CQmUbpe1x2ZRIC8PpsJEBrnsccdj05XXoXsNWswY9pUaVz1m3Ujf6MHSLAMJVXTj0yAvHwdlqQOQ48z/4boon0o46h+UdAwivHzojcx74c8JHJDcu/zuwgQbjjeFnNWPoFLkj9HTN32qJuZBS+m+ghHQLgUuetSce/U0eh7XjQmj7gOQ17bCxQ0xL3PjcagLpUw7dHbMWDUd8ioHw8ENyJ3/Z1YuvE2pP84BPXbjAdqd8ZT4wahw4npqN+gMlY89ggeXVSA6x65BxcdG8DO/EIEw0K0BYMhROV/h/7dL0XH2QdxUcmb6NnsaizPzEJiWTFyd1fGkCmT0eekdNSuA3z9zmt4/NI+mNP5Pix9tC9q/PAiBvQegjXxDbB1XaN/IwFCTbE3ovdjs3DPtcfi9bF90P/hxpz98IeboDvxUyZFVyzdORrH//wE7pqfgftuOxOfjr8XfYe8CcRvR+NfaWT+ixUs2YjcTSm4Z/5C3N+2CkbVTMXL3Z7BtLt/2UD9F03QARz/6Bt4v89JWNqvH6545xtkHNj86wRIXjZyW7yJPUvOxsLrq2HNxd9i8JnRGNB/AF7R6H16R7uXvsaUrnUwq2lfZH34Eip+MQG9OwzCBheBTw2ou+Ltn+7DBeE3Ed/4es0AORnTv56Aa9J+4gwQIkCub70bk4efjeFTUtC4fXs8M3EMGq+dg7vP7YYpSUCXrksxfvTf8Pnoq9F+723Yc08bIH8T9pQF1GkLgdoxbXh/EJ7eciHG9mqLhZPvxg3D56Ma8nDxiEkYcXNHrJn6ELrd/ATa+QmQz7KQkpeNOsPmYcZNJyI1JRH7vv0cLz85DENn5WDAE1NxV9cmmD16IAY8uhJ14jeW67/Ss8dwpL+aiyltijDr5S9x+tUdsGNST5xx10GMmf/CURIgLyEVu5E5Yh7euKs9ts0aguVZt6Nz3HI8WC4DhAiQ+dKwPhzE5p1l6Prg07irVX3MvGc4Gj0yF6et7IAGly0ALnwa3069FHvvH4pzXjuIidPuwmWnNUP+krvR6pKRiGqQhYoF2ci9/kVk33c1Ah/0QWZn6gESjdycdnht5Uh0qvoVouoMwIhJr2OALwNE9DNNenlQ5gQRINdpE/SpQIv7F+L9e/6BjeMuwAn9F6Pb+AV48rqT8Nm916PD098go4HXg+nQ3mz87fzH8dy4Hlg3ZxDa9F6A6shD2+HL8dSdtbDw4XRc88iRm6CHivajtHErjJ0wFqftW4j7O3fG86Es1C/PL7vt9GsESOm6bGwaugD7RpyKuRdVxTVfZSGjspAV5QkQ4OwXv8Cia1Ix/qrHcNLIYdj31gP4/qShuDX1I5z1ahO8M6AiZt98LPosyEJGlV/aYtcEfdVIZLS+k4mWffnZOP+KDzH2mSx8NPLvmJ7+PmZfXgG3JDTBi5lJOJjTl4nEszWTigiQ05UA+WlgP5zz8hEIELyC+BNuODKR82sEyPnVcOdt/THtrWUobDkIb48Zhpbh19G3fw/MWgZ09+2jf9z8RIQAOdJtK/KziAQiEohIICKBiAQiEohIICKBX0jgSARIt27d0anT5cjP34nCwkK88eab+HDJIv7bW28dxADyl19+iclTproeHH+maGlM63LXYuzYsWjS5FhccMF5qFc/nSuL/Lx2DebOncel06+++mqkZxzzu8pucQ+QpCSkpaW4ijIS76yByhr8LFigR44IKC7l9uvUTkMgLg51q1fF/sL9WNL4TKw65u+oFh2NGK7GEoXiQAzi87ej2RcLcVzZHuw4UMT4E5EfBXv2CI6pz1dk0grwl8MweVw8PsETCc8h8ocIkP3790v5q6gopKSmoMXp5yKGypBp6f31ublIqBjAN199yxUH4qiCDJWhr1IFHy1bhg0bNirwLtkOHJhtJINWpREQUUrzGAkiQdMyptLSEuwv3Ifjj/s7rrzqSqSlUe9OaxtQXitozsXFxfx7Llv2xhs4sL9Qsj+slwOne5QvXcR4J6Gf5TL4ZaxFxcU4/YzTcUWXLqyTM2fNYtmGgiGkpaWiS5crOGNp2tQpqJKUzL2Vbx5wMxo3aYwHH3yIK9DEUJ8MxWEJ6LcaP64slmLE2iLd11Rc8GXKSurXtw+XZfNnv1AGx7a8bXh5xstolNkIPXv2ZPKDcFAa4/oN6/HqKzOVAKEMDaN9NPFD9dKTovzeCkHxuzRunoLridjr108IkOH33IMCLoFF9YUs6D6Mffv2o9evZIBQD5BSql6kqQFecoCUAJOsGIVRtR8GJYOk1AihSaNYBAIVuQpReOcGJFfJQLB6MkoPbkMouioOhZtg7vy3UDN+D0pigF171qLVBePR/ORTMW/uE/j+u1fQ6txzkdGgBooPFSJUWogK8RWQvfYg1m1IBsPeNC5uDCt9N4RNEJJQKUz5ku5dKasmxA99aD2IiCK8muRFwfhUAs61pOA/VczbJXR4DdTl2R45ZIkMpheM+9M727VtK69U1or+SQyWNCzxHkKD4EwFAqWVWfT6wMgmatAgnVO+du7MR27uOk6h8pMgbJSEPeDMkTAvDA2S/q0pXfpSkYt2bNfNzovK2SWW6qYTtKJnnjw5/YUIQWqkQuRMamoKdu/ajVU/rgTCUkeME5O0BpmRGrI6QqS4cn6sTDTboCwor65I3TjIopJitGx5Gq695hosX74c06dPZ6adSBDmBskglhJjF43LLruU6+C9Nvs1fPD+B4ivGK+pW7ahlTlkbaFMFq2f5jfCnF8GHDhwCNu27fhNJtdv2jZv2ITBd9+N2ml1sGTRQixbvJjXiMpi1avXAEuXLMKGdbnYuWMnht53H2rUrIXFCxfgs08/YaPx258/RoBkv3IdJsQMxMh2mVj52lhMW5ZN9BElETK/Wr1OJqpoYx3/+38fAQLsyclG63GfYkrv47DonjNx0UPfM9BlHwLZkFgfKKQG1kBycnXUbNEaY54cgwb5b2JwzxuxInQMStcX4qKHn8ZD/c/HqmdH4OrB41A5M5ObWhcNmorPh7fFhgmDcP6wtykRVB/fAHdNegvDbsjA+7eci80XvYaujVajXUYHfH4EoU7+8SAuLH4LvZpdhU+JANEyLfLVczFkxpO4/6osvNMiEW90WoD7uzfAx2PvxK0PfoPKmdFYn/PvI0BKt2ZjU63b8cH8Icgs+RAj+3fChI9vxpqi0X8CAQJQ4/Er39uC5047iMWfR+HkJtsxdti1GP5uFOocyPnVRuYkmYM52chDJWRk1hFREdB837s4eO9ZWHhWZQw55Rm8djQESMbFeP6Fx3BpzQ3oP+hWfLC6BFXyc45IgFDz9S2N+mPa3IdwRcUFuDrjCiS/sAhPdG6EWdddhV4fbUJGcgxyc8pw/3uLcc+5QdyYdBvarnwZp+a9gYFnXY+362UhDcVYv2kDgMsx47vxuKLyJwhkdERG/Vjkhvtj/gf3oG3yd4hK+Z0EyNjr0P6Ry7Fu6/XYPToWJ93+S4Xr/uCLePD61r9NgEz7EaPaFGFyz+YY9GUWauZlI18f1XnQq3h4RGdUWNIH9dtvwbRlE3Fm5c/w+IDOmLE+C4m7yjeg791jOOKunIixY69ASqgY0SVrMbpvbzzwfQOMeWHiURMgGZmVkZtTFcPeeQMPtKmEtVtjUGPPJ3hkYAeUzwARAqT00GZUyroVzz7fF4k/vICOHV/BMxtW4bjlJyKzy3fARU/j2ymXYs9dffBg83vxeo8mWPXKQ7hr4EgsT8xCakWqX7gDuZV7YfG84TitaAbim/ZCRiqQe8ITWDGtLxqueRI1zn0DIyZNOUKZPBXY4QTI26nArvPx5HejcWvaVtzT9+8YsfcBfPLiQBy/dwFOPfYK/JiZhQz+80PIzdmEsfN3oMvfczDhptNw74osJOVl49I312HCaXvwwo3NMXDukQkQhMqQW5iM4aPG4pZL6mLZyD7o+NCHaJBZR/qeFO9A7uY9QO2GyEiI+5USWER0NMf4T8fj2rRP0aZhF6zTLJLDCZB5NYCCf7yCLdMuR8GCBajQrAHe6fp3DOr6OYo6x+DllfVwUeUl6N78SnyVmQWP5vH0lAmQvDCO2TQN3Vtch+8ys1CSk43znl2NF68IYOaAv2Fhu28x87LfQYBMeFVfkAxgDzgD5LcIkE5j8N34axGYdyuO6zHfywCJECD/xC+I/DoigYgEIhKISCAigYgEIhKISOCPSOBIBEifPv1w4onNMX/+Arz++lzUqZvG/T0K9uxDt2uuRLNmzTFt2nSsyc5GfEW6vPy5HxpTXv4eTJo4BgcOHsJtdwzB4NtuYQJk9pw56NjxMpxw/PFo167t7yZACHyvVaM6atSkMjyWdSDR9j5wUrA+wsi0UgzNkOu3BKI5IJmaeLc87VRs37qVo8jT2l6OiVFVsK9CAorCYZyxawtOWLMceau+xYlnnIGcn3OYsNi7dw/27N0rEfWHiU0CuQmbk6wHy06RUv3cpIMB4Hr16+HCdhdi3/59DHCXlZZxb5D2l1+J+IRKCsJLFHylOCBn3Ubs3LEdO3bkYdP6dahatSqWLVuGjRs2IRBLTbJDBk9KxRiu1y+YpWCUgmtqrXz+PgVUl5aUcSkl6gGSkpKC+vWpBoFU6mESgvBYXzkswk0XLFjAmSskj21btyE6NprbG0jLBClrJQioNPw2DkB4GCm7JJWN5HuhUJDn061bN85OenHSJKxctQqVKiWidevWjOu+/e67iAqGUFpWinPPPw/tL2qP/Px8DB56J9JqpWpWhXXsOCxQ3rBSFyQvo+PCUCqbvfv2MDFI4/DmSyW8Avjhhx84y6NTp06Mz1Lmh5Uiy8nJwSszZrD+ICZGiQcXaa8ZIEo6aCYOlQdjzFrlRCXAqDk36QVlgPTTDJC7qQn6zp2IjqH1VV1CCHv3F6LPbxAg1HqBmo9L3SOPYHA1hww3Z1WVslOV4sM4uWkAMdFF2LSjAKUF63FMveYoTaiIFSu/R2LtK3Bhq2uxeNkCfP/VWBQXb8IxjQfhvHM6YvvOnzBuxkBUCEah1zVtkZgQy2W4yop3Ij6pJj77eDcK9sYKMeGyc6SqkXb88LFF1hhedqvrKsP8gu3vMGqnpiEQQ+RUHreQ4LlpVwidsUuyEOJP8Xtdb8uEEUJQG9Rb6TgagmSA2PZW1so1/VECRCcgG0voVenErlyOlaEKh3FMo0aok5aGnTt3IicnF8UlxZqS41kQr1GQ4xEkscAZsPLloBzDq43JTWSy6Mr6HJ4tQvs+EEDD9AZIq53GmSlrf/6Z+w4Y2WHj12loxoHHKuoXvTJY7oteeoYorGzxsrKQkhvncw07Stsi40GTO1RUhOOObYoLL7wQJ5xwAn766Sc8PWY0EuITLFlIGCvb08ZkOiNjddVs1mJkS0tKsS1vBzegP5oyWPT9zGOOwSWXd2ZC65OPl+L1V2ci45hjkJCQgI0bNqBWrZq4pFNnHJPVGCu//w6vz3oVgZiYo3j+HyRAqAfIylbo278LmlbehvH97sVqmma1i9Dtogr4cfVq5O+menrlT6HfS4CgtBC5sWdg+JQxGHFyKea/+BAu7DfRPXTiotWouLAPNja5H11O2I+7B/fHodTHMXbcWfhqQjt0HLIHGZlxCJXkYVfqTXh18p04r9Z6PHZBC9xPBeaP74aXp43CpVVXYHjvmzAn1AJ9r7wEO5+4Dk/QhPouQnBcC8wbkIR709/FB73Ow/5PRiKjzb08hmtGPomzd+/C2Ecfwq2HESBECkx4922subA9RtOXH16CQ0NPxBsnno28Z+bhyoQVeKRzRzxfloW0mGLk/goBcmloKe5o1hEv+kWZBGDf4/j24O1I+ZhKC72EjMwaALKRmzMJeeFrsWnyxWhxwwL5q/MmIGfmlahSko3Jd43AuBlvY33Z7yNAjtQEHVFZyCCEtzAbuU3fxL7Fl6Di/l1Y+eFLuKnbLcirmoVwngHpR25kfvHTb+PuesvR4vIRMtYKfTHziwfQpfa3aFOrFQpvfwYTuQzTM+jf4wHkZDYEVSP1Z4BMiUrBjb1GYsXw6xBcPB4Duj+AbenHIHZzthIgHVE04woc2+cdfkX1AaPxxs034Kwqq3HP4BsxYsr3qN/2bkybeCtaVMzBfSkt8DiAi4e9jDHDL0HZzKfQqPtoDJk+E7dd0gI5s+5Cy55jgXot8eCIgSibchWK7lyLR/5RB68OScBVTwD9n/sQ91x/DmruXoKolBt+XwbIuN5of+tOjPthPvrW3Yxnbm+CmyfxQmLqezfj4zaX4dCDL+LR3yBArr/5CZxz7wqMvbMG3r67Ia4dBVz/0nycNacdbqByWOc9ju9mD0CVpX1w0otNsWzKDdg59x6cc8NMNMysBiLNjvFl7vTrMRwfNWyDsaMnotfFdbFuzpPo230wPqjTAWPGTfgdBEgNgDJ9Ci7H0tyXcHbNIHZ8+y5GDrr4iAQIAekPL9yInlkbMfqmK/HQws1oN28z3jllFbqltMG2R+dhVo8meO6Gs5Dx5AacueNF1Dmjd3nDw/+ViotnvIO3ujTFq0PicdUTf8fw2S9h8HlRmH5fb/R7JgojJo3/HQRIFjJispHbZDzyl/RBwQcj0OEf96DJgLcwfnQ7lH77Fh46sTOe43e3wLilU9C9ZXUsumMA+o15DZv452dh0c4lOC53Olqfcj2+gxIgRyiBRU3Mjj/7KowYcy8uaBiFj0Z2wIUPfyXzrD8Ib04+Dz9NmoA7l6xGzLb1uG3qUtzVKRNzBvTBDW9+i4zoTcht+yxWPdMJpS/cjGZ3LEZGJhmSX2aAzMusj4KcengzdxEuSMzHzpxF6Hhad3xzxhTkLm6HxO0J+Pn9C3F6jw3IyDzyJY3WbfGOMM5L2IjZjw1E5xFvAmc+g9z3+6Ly6lm4/KSrUG/Gt5h66dERIGsG9ECPbafgxUc7YN+yVzGw90O4658RIIkP4uMfb0bTzeNQ7TTqwwTcSSWwIgTIEfZH5EcRCUQkEJFARAIRCUQkEJFARAL/qgSORIC0aXMhY1vrN25CUmUKHRIMj8pRUdWTCnFxWPH1d6iSJKVe/+wP9QKpWzcNtwwciOLiIm6uzQ2mqYnz/v3YvXs36tati0cfHYmc3Fz+/dF+yoJBZDSoj/hKFTWzwSGfilhaoLAHshtGSZBkgHqA1E7lUlNUHixv+3bszM/H8U2bYP7GXVhxwhmI25CDs9d+jpTkZGzM244WJ5/MpZ4I+Kf/o2bYRBJYJL+GRguwriH2RoZYZLsFlFNmQ/0GQoAUHjiAlqefwfP4esVXOLfNRdwI26BXA+PpfyloOnvNanz4wXzUqpWCZUs/xIaNmyQDxEgKCvQPaOaLP/vFymIpCWQvOFB4ANdcew03QjfCg9aBelps2rwJWVlZTApYRgit05C7hiJ/Rz4qVqjI5cS4Z7gugRbB8QB7EYJG+Uv7ACt/5f0GKCkpximnnILLLruMg7affXYifl67Fo0bN0ZBwW7uaVx04ABatW6FDh0u5gD26dOm44fVKxEXE+eh/K7ji1Xv8ePH+jXDlH1EQDAcRFLlJO45IjIXQJvKIu3fu5/30gWtLkAcZ4xrAAAgAElEQVS7du1clgiNgciRSS+8IKqrwfpSEs3KTflaRyguzU9XufB7pGEJl8Cq5CNAbr/9duRt24roGAr6pswEekkIu3buwdChQ3Dqqae6AHcqAbVy5UpM4QyQUgQkVUFoL8328RUtcs9zlYvCYbRoGoeYmH1Y/s1SVIqtj3opafgmZw+WLFuDp8bPxLFNWiJ3QzZmTB2Fk09uj1NPP5cx/A8Wv4yJbz2Jaolp6N6hMTLr1cKhIspCKUYZKmPRws2ICgSkjYNVfnLyEcWJ4qpL9P8TOST5QsLkiS5b4gMRhU2aNsEVXaQJ+tKlH3LJNOoX7DU8P0JBIi1R57gJNTYiE21cbpwhva9tu7bKfkhVNOHWVClEc91kzLhKqpfW9tKxS7kiaVCenk7lsOoxyE810yRtyvtosovpg9oAPwljaV7yN7a/mU3jH2gKmK/wk8ud0KQR+iIB+i1OacGbOPuntSgt07Jcvh71/ERfupalzxkP5xJ2aH5e+TJHBFlFKG76Ew6htKQYXbteg9NPPx2lpaXIy8tjMohSnWjTETNOm2nWzFnYt3+v1GO0FD6rGecye8ozndavx18ijP5kx/adKNiz9ygICslcoVS8Fi1b4uzzzmcjvGvXTnyz4kveZPUaNEB6eiaX5Vr1w/eY+8broIY0R9c0iwiQyugwZjBO3T0PNz3+MTI4ZJqSZ8pQWj0TF3ftitoFyzHrsQn4/vjb8cytzfHTK13x8opM1KiVjOZXDUTr1CiUhonBP4Tszxbj3fmfoSiW0gXLf343AUJ/fmATclPPxj1XDUCfOy5CjTJpxE2WPSq0Ac9WGIzkz57FNScXoO/FWdjZbwMmN9+MUXXOwL0Ns5DBIdIhHCqIRvWGF2PUrCE4v2FVZnWjY8uw9YslmHLXYDy9+mfUPq0bxjwzEefXLgX1DAvExmDFE/9Ajye/xMrEdJzd9XHMHXYeKjHrGUDU3h8xdfQD6DliFl7KCaJ98Rvo2bQTlmVmcVbExwVhnJFYyrKJjT2Er0aOQK+312PiK5MR/PRJnNrlYTTMrM8GKTfnb3hm4Vj0Py2Mm2+8Ec9sroPJE19A96YJXHNSDrMAivLXYNZTx6LHyKfxY3AgUj66DdXOneIjQKaiINwNyShDaakoJkUifDW2Kx6avw3L3/0RcZll2JjTHevCoxC7dDTqnnuLZtYEsSWnEm6ZMBb3dm+M2U8PQ7ehz6PvxwUYd0YywmWl1IOMs6KCRXuxaFx1XDSUSJBS5Oasw/LCME6J3oSZI+vjyvsykZEZ4ObrjQeOxzND+6BJUghlpUGN9ghh2xdzMGfXcRhw0fGcbcXLGhOLorVv4fGR9+CBSd/jgiHPYvw93YHZT6N3t3uQ7SNALnttFSZ1qoPJUcn4+PF38eB1jfDOmNtw48PfIT29IqI2ZSN38CvYMORK1K8UREmptGSLjd6Lz+a8hpemT8T4t/ORkZmAA1tCSDkpAw++9A461ANKQ1GIDezD57On4+Er7sMnaZWQFFMRHR+bjrsuPhVV46hOYRDbf3wPdx9/CV7MOBmvv7cclzUKckm4/O+/wfYajdEscTWiqnXHY9PfRo+2uzFpaEvc+UIKml5yKSa8MA6N187GsNOvxAtJwNXXfYaJYxrjs3G90br/TKSc+A/c8cLruK15RV7LqEAs9q64HzVOvQ89HpuOR3u0xYJJd+HaO+dxCayOj0zDQ7d0wpopI3Bjn0cQf9kdGD9xJE6vCRz4cTaePXAebju5ijwrNoD8z2dixICrsaUblfmKx2u3NkGvd45BRnKUrptf9sOwBEH0GjkLd3c7BYvGD8R1DywFjj0XE8Y/j+sbr8VTw07H0BcGldMr4Eh6CuzMycZlw7/CcyNORNHqBXh4YDs89sE0FISvxdbZN+LYzvOQUW07cq98FwfHnYkPhxyDCx+LQ8P6wPpDKZj71ZfokBYEDm3FGy89i459HsYnBWGcnhxCSQmlwbI2IToQRP6axXjq2AsxsmFztH56Dt67pD5KygKI2bcWMyc/gKvvnQ8caIZHpo3HrZ2iMPmB/ugz+iftE6Q2jDJApq5BuFstvNazGrq8mYWM5CByc3Jw91cH8MDx+/DWmN649Pb1aHVZJgaOmYP2ZEfYA49FYPM76HLbM8id8x6+GTwZq27thMa1ElGaOxf/6DIYK3aUImpLLnouzsfo82ogVFKKoM4hJrYE7/arhPbj03FyywzUGfgYZl52AgLmXwdiEbvzE9zafxCe+2gnSvJycecrn+Luzsdgdt8bcc3srxC3exNueP4DjLykPh69pT8efv8nZGiPEiIrpv4YRLeUj9Cj2rl4g7I6crKx+ZW1CF+Zjo/HxeCs/twFBTOyS3DVMYWY06caOr2ShQziXY/woWd+mh9Gk4NfY13ccTihRhTCMbE4sOIpXNx3CpZ9+T1umP0jJl0Wh1sDmXiOS2ANxIebh+Gc0jmISu/KPUDOHrsQz/c7Hav7XYM7DnXC3Be7Yvf7E3BV6764eU0I3fAyohpf60pg+edBpPGtc9dgVIe/IXhoL7585Xq8VuEOPNa2Bu64pQ8mzVmCwjPuxMLxd+O08Gz06t0NM5YAPX376Jw+j+DTgjCabJ2NG4/tzLb933M1PbIcIz+NSCAigYgEIhKISCAigYgEIhL475HAkQiQWil1GdgjkPbwz46dBeh8+cVMBCxf/gVnHhxNkOzvkcj+wgO4sG1rzvQgAH3Hju2YPecNlBQX45JLOqBBg4ag3rPz3n4H06bPQPVqlG19dB8qIdW0SZYCl/o3Crh5fYwlwl7wOg2GZnAjCoFANGrXrs2kC42B+qAQMUTZJNGhMhTHV0bh1k0Ih4OIja+EuJgYzsqIi4tFpUqVGAynvrfWp0DQRwJxBcy1Xg8WueyFhNNYqTl2iMkfAtNLSsvQuv3FqEjNzr/+BvXTM5BUJRlh6rNwWM8GevwP336NRQveQb369fHpp59hw7r1nCFgQdJGtlhAuv3CBWS7tgAiN2rqfXXXroxLEpbHZZ3Wr8frr89hcuXYpk3RvXt3JotIz0hm9917H3buyufsCG5lYP2ZXei7r8STr/+HF1DuXzPBjg4eOIi/N2uGq6+6CjVr1mSS6afsn7B48WIu+USVetq2aYt69eqhpLQUC+bP5wbYVPpKep1oBpCI2PVFFpjaScWB8PoHwj8o3cHZLkGqOuRxNFwRiLJhuIl7NHr17s2kDL2zoKCAm7b/8P0PiImNdQ8ybiMUJRkmgiUbZquItOtVbc2zpb9FQkJF9Os/gOdJeDDp5+EfGif1rKaMHSOmjAChElhlwRJf+weD/E1G/iB9gZhpbrQ1atSojHB4M+pVLEFJdBQ2bN+L1z/eSTXfMG/+TwhGUwZOEWP58XGVUBI8yO96/oVHsGTlp0iMqoC4qBAuOb8RGmfWQcXKVbB6ZR7W/LgfMdrHxOVKWFC/oreuNJmXPuFlhWhpM5JccVERzjnvXHTt2lWaoC9Zgtdnvy5r5i95Z33KTXg+won5COMDODFEm8HbmkgJrHbSGl2IGUnCUBJEOtdrjTctgeVvDi4EqDUgUW40SurqJSclsxE8WHxIC195bJvTRGMbWJmF+XIsqv7OIyS8zcbKzGSOUTVuNyhTK6lJ0bExSK6chF0FBazwgehoTpWj6fJzyY6FpF6dckPS4Ef0WIgpHpGleFnnem1WbgumX5E0vSjsL9yLtNp1uOEPpZzFxsZxwxpilmkhV69ezbUNKeXLZb7YRF2NNF+qH6XTUWU9oxTdAsqqF+4/wFkg/hS23zxiqBdIYSEfWO0vvQwNMxqx4TNmmOquffThYsx9c/YfaJpFJMjP2FGpvkd+2GCCZdi3IRf7K6ehds1ERAf3Inf9dlSvl4UqcVSevwyHtuQiT7Br/lRNaYDkRGladPjnDxEg9JDSQ8jdKDHTv/g0SAU25MmPYx/B5kODsW3KJWjR82up3e8+1Cx9OzZv3f/LZ6Smo2FCLMKH9mHDNn2W+1Ya6qYnIi5cisL160DdW8p9KtRDet14rKNyXABq+QAyLtF12GfI3M2465RtGHtFC9y1NgsZrkoZkSBUTglIrNUQteJKkLvZawFd7jFJWcioSdke9NNqSn7YN+znh7+5FmrUTkBiQpwm4FHvjt38JX9ZMSobtyUnB8X8m1SOEicyp/BIsrcMEP6dkCDyEfLDPkSCbCGz8ns+VdKRUSOWgXj52zjUUfLDHkNZIAX0H2374fXxD+CkdW9g0AU9GaSsbF8iEuSXZxX/Nj41HbUrxeo3wyg5eACbt/1S5jUbNkJliqgoK+V6n2Qx/Z9q6VlIKjuE9ZuOrKMZmQ2Rm7Ne/qSG9EwIHtyLDdu284+qZWaB3EzqkbBzH/2kLpMyXnN4/9sS0CCzLvbnZENWT9aIPlQyTn6WjAaZtRA6kIdNefzA3/g0w7cF36DSJ8NxTPuRyMhMd9/9pezD2JWzVorEBeohvWE8ooKHkLte581zO1yvfk1PhQSx0VWom4U6Fey7KdL/gz7Uv4MmFWiIhg1Vd39hDxLRIL02Nqxb+6vzTMzMQq2yYhRs2CA64z6paJhRGdFRpL+6RvENypMf9l0iQejf1Yn8sB8KCSKf+sjIjMGBPQewfZesrf9TpXo9VEmOR0x+NnJ9y1KrTgYSK8qFKC8nGwePNItqWcioGkZpcREKN286bA7yBwmpGUitJM+hPiBl9I9q9dCwQgHyThuMhU/0Q+01k9Gn1+1YFchCvK9Fk9mqqplZqKrvp5JVm/nfGTwvKnGYm8MSAKpkoUGCp8OHDzmxfiYKN5pcyv/W5mv7NyEzC6kye+TmiGDMJhXmZIvNTUpDasxW5ImCo05mFraoff1FWUQ6h3geQWzKyYF3PKUhBltZLmxjK8d55cNoa9bNAnFCh++jDUew7UdaosjPIhKISCAigYgEIhKISCAigYgE/toSIHynpKQUvXr1RGpKCt586y2Ozv+1T1FxES7v2JGDcMdPeI6B/T+bAMnbsQt3DOrP5d8/+GARRo16HDVqpXF1kR3bt6Bjx07o1esm7iMxcOBgZGRK6aV/9qGm51WTk1A7tRY3b7YeAV7jb3qCgHQUVS5VYrRyDBMgVAEmhqvRELZF5fiJiKDsFGpObk2Q6YtUsp+ClQmnW7VqFbZs2cLByjt27GCAnnv/Wnl911iB3m+dfQXcPxyjImJKCJALORPm+GYn4bhmJzK4S5givY8wQ+NuJLibkMgwPv/kI3y6dDFSUlPxzdffYNOmjdL/wotJ9/ohuJpHQgK4IXLfCWoOHsaBQ0W4/PKOOPvss5kAof/74osvMH78OMYBqfl616u7cnUaAtuJBBgx4gHsLtjDRJLhoSxvaiptZFO5kHnFSxkXVTzX1yqAdPeEvx+PLl26MOBP/TauuvIqeX8s9aWI5r4p9LuNGzdi9pzZyP05l9dC2kN7FJO0L5A19yoTeS0avPXwIf+alcJ/4cua8bIQJHOFCDEq55aZkcGB65999ikoG6lCbAUpZ6U9Yfwh+66Js6UT8FBsbQVgdv1KuAdIJfTp24cJOmsTcaQ9cXhpMloX0tFp06dzNSNORhGg2nFhkgliSmHElW0XaSPxxap1uOSUMgRRAS99vBfI34KOV96Ivn0ewv6irahYSXp4lJVwN2tsz9uAHkPbo2pcfUQhiLJwFPbl7UefXhegbu1kLP9kG4qKSG+0lYXkU/gGRZgLMTDWc8L4AJ210xPhAkjeaXXSuFwafd5++22sNAJKG89zmwpvR0gChjJdMn3pFeRIQS2vxbJhogqIatO2rRMVfZEfyXi/LJ7B/1RfTuB9W2H6b4mAtn0bHS0/YbtEteqMreX/9RB+lo3Sb0bYmIGRTBKPgqEphZnG8cpD+evKCWGh9ea0TqClEZECcmR+QJunuEpkrqu6EhBiKOTdqji+XiSczkOkgwnQl3lCdQe5JwoLQaqx0b+pgc+hAwdw4MBBrn1H9f+IXa5UKV4YWO4Log2KVAhiNLSRO5fA8urH6eMlClmX3ck0OgrbtuZh775CUcCj/FDGx678XUiqUhnHHv93jiLIz9+BNatWoXKVpKPo+XGUL/o3fe0PEyBHM57cbOQ+Nh/r2lfGrDvOxJ1fZyEj4Wj+8D/3HQIZX12+DvW2voZhlw3B2sxGXM4p8vnjEig5uBFNzn4Q9w87H2vfGY/rhr7tCIE//tS/yF/uz0Zu+5fx49Dj8MmEv6Pnc1nISPmLzP0vNM2DuzbjnB73on/XC5A9ezweemQBQhmJSoT+MUEQgZd6wdW48qxmqB4v5618ohAdU4hVk2dgbPY21Ir1sSx/7FWRv4pIICKBiAQiEohIICKBiAQiEohI4L9CAuQTEzB46SUX4+yzzjQk7jfHTmjQso8+xptvzfWi6P+s2SpW16rVBdynYf57i5CWWrMcybJzVwGObdoYp7U8FW++Na8cLvhrw+AyUIEA6jesh1hKS7eZWgV+jgSW/sES0KxApwPIpawOleOpk1YbFSvGc/bHiSeeiCpVkhhkFzRSm6kjCocOHWQSZN269RzxT02qt+/YISWwFHHzyCPtJcBAuiKGVnonKszQqRAyISRXSUbbtm0ZW0uolIgzzj4X1apVBTWkFoC8PF5HWGJZaTGWLFqMH75dwSXyP/3sc24kLwHfGgytYD73ZpYSJorb0r89FF7KNDHEzxH9RAJRFRqay7p16/Dll19wVkNsTCxOOukkboxO49q1azcWLHgXlRISvaB07fZhdI+VXPJPg3pN0NownMoAuM4xBG7CfsqppzBZ9t5772HVyh9QXFyCxk2aokmTvyE5OZnLpv3ww0qszV7LFXxiY2Ic6cBkkd4JecYCBGv5J1nRaJqrki8OvyY9sXJUqrMiSy1spn1KuJeLVRkCgfBlnMUTExcrwLqf1HDIt68SEsta5B+mijIsAKkuI1WThMijwRAZecaZZ6JqcjKCqkPe7DwMnP9en0n/JCx785Yt+OrLrxCk56t4reyVr1OOR4KwaKS3hpSnEvz9259/xo7de1GlQgB787Zh8F1P4fzzO6Ko9AACRFZEEQESQmxsBSx4bwrGPvcoatRuiLJDRUBMFMrCAaTXqoKGteuhtNjflsc0RLkB2+jaP9z6cXi6L7i5lJSTalHRUWEEy0LYXVDAX6OyZSQzmgPpgcsG4t4/Qo6x3G1L0btYCZWYVF0RskhxdyZA2rRVMo/IAmXtWFBEWSlnxX9DNeDoxR7bafSHypcpHzEWmslBhAgNVut9sS64gfkYIJemovXAlABxmR5aQau8qZDvClmj2SCqQaRkAW7sIwsv7KFoEs3DWo14dlSJCyNTmKFRpfW9lMgUEirvaVdzzTrPK0GjrDSiRX7EeHlEkdJFypJYOpB0tichUJMhYrNlU1MyDf03SVWURig1ZrVCHsFE36fSW+vWb/5DDD8frKVUCirMRA2XuzrMMP9ZZ+af+RwiQE4+sTkb1S+Wf4EVX3/DNS//tA+RIKQ4tf/vkR82R4m0jkadCPnxpy07kSCbt1GUhpcN8ac9/H/9QUSCUIh9YoT8+F9eaiJB8vYcBCqmoWGdf438IDmV7tmCRtfci5vbn46USupUqrMbiN2LLx55Gjcvz0ZGvGVY/S9LNzK3iAQiEohIICKBiAQiEohIICKBiAQ8CVBJIvq/o6n4IVU9gvx//44PlQ0qOlTE5d9/rck6EQtFxSWoklTZlfL5rbHQvFJq1UBSlSQJKFagLooAPQKWOaDelWgRjM9FUGslLMWiqZRVQmICg6bUf4L69Fo5Y2sWTrh6gPpphMB9Nki21PNid8FulJSVIhAOMEhNoKzr+MvYaBSosbVwMfLfAsobtE5lsMJIz0xH06ZNESwL4rjjjkODhg1dKw+Tg6GhNDbKPvjkk0+xddMG7N5TwFkQ0h9CMUz5H1ethqvd8BiEGHJYpwWjc48LMBZ7iNaqjCYKxsoqUMkrJXJonUpKS/jvA1ExSIivqO+wlgOUHUGoL7FOOhwF9CXaXnFWLTWkFJN80eQSDiMYLGUZR0fHcIvyYFkYJaXFrKME8MfFVECAGq4TdmqR/NRiwPohM/RrweYyENIH7hHMZX0EgWbAn6sbSW1nCqTnR7CYFDAXldIh6vw4iUHw1mhI1o30r6D3qAYo6G3ZJPyfLqDdC6J37R4slYB7YAjeW1RSjHBpGUJU4YfxXC0HT/KnhulGBnBSAmXySIZQTIVYxMVUlMJEHPvv9YcWzknKHFmmA2P+WhbObAbZhYNFJdi0ZTO2F+xEaVkQtasno0+P+5De6HjEJVRAoEIs4/UH9u3GDbe3RjCUhMS4OJQWFiEYF4WkigmoX70WqlSuwmXhuCUN7zvFqUlusoG1tJRh24Rn0/pIdSkB8HUPaXaNVJbyJU04bN8Spnzl0IyENCqA15n0RTOS9G+Jm2C7YdWUCFcXAsRYTM06OCyLgIyb1cGT9A4ZmEtIcopPyqSkia+hibBUphTy58TUeZ3heYe4zcbjYQZRnmXDERvnY11FbTVzw3uH92QTtJI2mq1hrJmj0HlzSkE4NiJkUGhrKmvk+oHwPFWx9PdChrhhqBG00llms7wGNfzVKMnhsCwZZqU88svL73BMjaYx+QYuTJeP9YqOwr59hdi2bfsfIkH+HYfjv/uZlB5Wo3p11K1XB5s3bcHOXbukp0rkE5FARAIRCUQk8F8lASJBNu06cOQxp6VHyI//qtWMDDYigYgEIhKISCAigYgEIhKISODPkgBXNnEZ0v/8qb9VYuef//V/9hs0r+TkJNSsXh1R3DtY0Utf8D8HAx+GzUm5fo10dqXrfVVdFDCXAlNS9t7KaVF1GwKMCfMTfFzLPHEQOBEuWgKLkxssylwq4DAwThC0L1Ca/0mAsw6HItkrV6by6dS7NRaJSUmKnno9KKyvL42LerTu2b0HoXAQVMaMQWKHySruaqWzlIkQeNUXVK44pkTBW10bJQssa8C+TiWtGH8UYoN1y1daSr4mWKNMS0uNudcZiO01XGDywWVESIC69RxnfFbxS1euy8lPxso0i4Lk/HbNYGD81J9JYD0mDu//YVivBexbawH3HgXQNUXA1t4xU6RL2jTDI7Y008AlASj+SuNjssbL+CDCIUzB7JQSwErlCd3Lj/CwdJGXfFxrCXquVSZSAsZ2o21/w9WFD7OG7CJfj0DwNNuatjMPEw0UFRcjf+cubM7Px7687chschxuuv4eNGiYiUBsEEUHSrB582oMHXIjqmXUR1lJMQoLClC7dhoa1q6LxIQE1k1pJaHUm28zkEyoP4oQREbSeXM1HoHIOS7XpvOXhBsPyRf11iJXlvmjpb+kBxBrhi4fkUmKAztd0d9rkgMRlayDbdq20eHq61xWkavrpPXFzDgIu+LIGY9S07JZVLIqJAqhrKDRAa5+n24gAf2VMRWazTXb8ZrJ2Gb0GE+X/mLG0TabS0mzamuaGeIXpNM5r3acZGB4Rbosy8WrwqE13HSBeT7KaNrCcmqRb8nMHPnTfPRPhIX0ionpRrPaaEaWKp2mhsfJWxVJDIGXssUUVTiMPQV7sG3HTsRES8Ok//UPkSClZWWcKhchP/7XVzsyv4gEIhKISCAigYgEIhKISCAigYgEIhKISCAigYgEIhL4b5cAYTmJlRKQWjtFysQbpkYR3Rw47/IvBJDXLAiFjb3sBytfLyAZI69WAomeafHprneE/vIXEfxSs8ihhw6zc5kg9AJBkqU4lcSXS9yyQrIKzEvcOI2Zal9xx23JGOB6WVqCX1IMNLtBmzo47FyAWSnXoy0B/GWZlKSwsl4SXG0gvpYUdokbho9av4agguc6ZiVvJGnAC1znv9JMBCNsDIt2RJXLnKB3chi5kipKxFgvD32Hw0mNcGHRGWnjBY4LmG/CsCwPJRyswpBlfmhqBGd/mNxZ1kpkWYi5Rq6TTrDolQgzbNXDcJV0Uoyay2dZRoXLBPH3z/b1/3AkkxTVEXLN5RAwaeBKoVnmkOqPlC2zrBrKNNISaFxcSLNcrF+3kgBGVmlxLyUENNXAepdYP3bKCtIyXZTpxD1noypgQJ/7ULN6KjZv2IGGDZtg+ht3Y/7cOUhMTUXo4AFk1s1A7ZQUVyWISquRvilRoJWWvF3J8qJ56h7mHCWuBGYZUx7BxjJ3ZJA804gz20qiOrp/XEKGy2HwydOj7jhHyErIud7lUYhq16atiMD2lWWdMHegqTWu2bgl9Pjr13msH0/Zx6zKv1XpOLtCmR+ruaYKaHbM+B5O27PMCqvT5qVryD7wL7hlSphBsDcpvejV/ZJNJKk3ylb5NpZlVMg+s64yrvCg16TdVsQyMoxd1BOonCE9bK6yXrowavuEIpSNYRSYy6/RTWPkrjFkZrx5nMbeqHz37duPHfm7QD0+/uymV//NhyzXa/wvKO313yzjyNgjEohIICKBiAQiEohIICKBiAQiEohIICKBiAQiEohI4FckcIReEH8lWVk2S3KVJNSqVUOqyBiJ4fAyS3AQnCzEkeUEkFvUuC8K3OMIfEHV/r4dBiArHugASK/JtgUPH44ZSc8PfwC0opb+cjuWMWLgrEa+u+h2XVzJLLGIcw8g98F5MmkpfSPYpb7f+B/J7lBE2zBLl0WgVXUUVnQEjssm8EgkA+alCo6rZSQZCL4EBlfWykB45iKUsNC+J7ISCnprsLfhwhY87kpHaSqC9KfQ5uoWSs5R+pYF5MsH4DYE1thDs0s0q0TkYhkjCo2WI0/8RArhzKIXRqhJdorKTb9qPStk3TXM3SUBKK7t5Gakm1Yr8jg4gcdNnw9LIjCZW3k2h+szCaVAsWU1cPUgwX09gsoaKmhDdOul7ZbYJsOr6emUZjVxKa1wAHv278YxWSehRvUsJFetj7iEAtx56w1o0vwEVI5PQHLlJMQGYrnHNZEe0a7uWXlCwhl7t9gAACAASURBVJIf3K60ik9uGAp2qzxcBocqm2Ucib4oXs9q5jUwt5QFgfm9ClLlkxL0PVrlSf/cZTtEtW3TxmHoRoK4pt/6JK+xiq/vurGDlqhgvW6IrQ1K7TVhK2mHKAuoG4v3lBTo4sVwKUH6LMl20MwQ1n+/cTM2WCbNf63jFFbM0mDKp4M5BfNn1UVJQ3FjCSVDxTOCrv6ccrvSbEgYFEdiWFaIKTbXv/NtMmNmjSksx+7JJmZWVRde7IVu8MM3nErLdM5HLusGlk1B4z5w8CBngxQWHtLacjqmv9LJesS5+vXiLy+MiAAiEohIICKBiAQiEohIICKBiAQiEohIICKBiAQiEohI4D8kAV9o8H/ojf93XkOAPpWFSkpKRM3q1SQ7Q3E2HzLo/dBVTjEwTvsIlCuvo+A4l+P34YcGBvP0lWRxcc5WEcbIF5WRr/SKV3rLV67IYDUXpm4YoR94tcwDe6ZlcGgZLdcLgQfr9ShWzseV27G2Ajp1Gdph1W58WQquTJINyRELfhLAkwUXDXIZB8oiaZC61mXyKuUodsuR+JxhYxitNaQnIkH7cFA/ZS4d5g2cJUJYqWaV8KspO4d7WhzeRsEIFgHAHbbsC1K3MmWWFWRVdhhmNjLNynvpnCwIvlxmj6vOoyWZqO8zA64aaM6ylHkJASdZP1TmyfRVYG4lKFSmXoUhrZ6keikt4zXTRR7t8V0ua0g2hWTbWM0v03vVF4bY6XcMruty2ZhFyY3csSwhKSll49EXR1MJtjIEgyUIh0qBYDQqVk4SPTNSxZE4XtUkIbzkvfJv+r6Xa0Vv57V1fJ/2G1fCSdMRtN6RKKzpgT2FO3j4Ati9d6ngSHy+vvO2FbwlUPJEczaYpmvTpo3I1LGV9FupnyXEqMdwOTbGZz/tO27kjhHSxeSFi0LIGtDYhvLyQXzb01MA24mO1PD4EmcMzQSaOfJSZXwspmNOpX4frQKnRqkRNCPizdfoUg8oF13Wjc1/qmyyEiGemvkbgnisrQhTFVXZSWV/hNH1ZyW4ylfl6/Y5kbtJlk8PMjrIdg89s6S0FJQNsnfvPpSUlPJ7RPx/cTLEOzt9mhz5Z0QCEQlEJBCRQEQCEQlEJBCRQEQCEQlEJBCRQEQCEQlEJPBvksBfEIqxHiaB6GhUTqrM5Ed8fEUvoNnXQ4BBaicjX1UWV/7JKtUYoGpInpADDr/XDAEDUBW/d9ijVXzxXuVFqCtUaIioNtmW1s0+mFvLEpWvcuPhfAa7+VBLVwvJwsC9+bmIdn25I4OMV9HG1y4rwQfqMklgwdK+7BFjLwxZdMknTDr4e08wSOjV3DlMR8sRB4rvOtZKsU7BGMsTGf6gd/6a4ZEKrEvgt1X3kZcaClsunN2WxpcNY192eLH+wDJNZO4yJ2+ubgG1/7Mv78BIOMd7WKaPlyFiy6edKVwgv5FFgu2KLO3/FQLHawniEUs2vvK4rxav8mWoaJUl01wllSybSLJXvLW0DVCODHPKr1ri+r0Y+yWS97g0TSzw7UMhbtz24Xd6PV+0wbnOW8igX+q/KRhLlsqT+do3O0zd+orwE4wu8vEEWo5OyBx/H3AnBFd2zN9Ww8hM7gHipVXZqntpEm7/+DVRlUtYMI8ckzQmH7rMs/B6gTiV5q8o+6mGzNXac+C8NkJ36VVWZc6jQV3akn+DalE6GbfVipOFckaBN7uK2DG8PlbXtolr/q4lvzSbw7Gk/lQ7z66Z6fG3/9AG7zIKG65j1KQAnWtq7lLs1Aj5eDxnfF09RDUaLGV/KTB6UzSleIVQWlyC4tJSFBYeRFFREcpKgwhSuhnVGYt8IhL4MyTgDoo/42F/wWf8J+V3tO862u/9K8v1n3jHPxvfX2EM7tD5Z8L4H/79v7rO/+rf/w+L9hdT+2+U1X/jmP9KOvV75vpra/lnrbHfKf9nbvSf9c7fM///pe9G5Pe/tJq/PZf/H2v9R9/5R//u/9pq/tF5+P/ujz7j3yWLI43n/9oY/11z/7/0XB/MRj1aqbdHXFwsEhOJ9KiA2NgY/plAigq06vg9pEx/rVkGHiZpZZYMjjX8UTMPXAaFL6z+sHL1EnLPzYhlCIRMclUWH+RuiLXRHXqXEqJBGoPThwq/SNtryzxx2He5Jtjck0R6pDtyp3zDZ4HUPfjfN3/GCr0+I/R3Ch9KloBF1DPYb9VsVKAake+VDdP50nzo/9xEPPLI4q39Lo6UZNJKNSGFpQ07N4ZBU3m8Uv5SmceDW319NXwB+NI+wCNfXLcBFzBPaxvNODMvA0OnftLA1QVyvTZYtpJa4jRLsiEMFJZB+1s+WHZEdDStr7UnELCbn+fPJvJzZTpJHpvJ27Is/MkElijgI6h4CTQRwbU48I3YkgIcP2hQuC+ZwNNajwDgR1iVNKdz8javiXr5PeLbjqLXtt76C6mo5Huu9pfxsku8BAiTOok/JJ0/ymkm/RetoQeMS8YLy1oJEMkoMW2SF4eiwrxXpcoUvYUyRCQbh35n1IJlBYVDssbyizBClAzRts0/wgKcWz09L9WG2gX5mUg/hmJ10rQomhOGY73cRrAGPGbORPCuoYa1GPI3JjE2Uju225rZwttepfpjbCp41iGZkK8Wm5e9ptuXm7WQaaF0HJuNLI/bDGzQvDQlbuLDL5a/5abtjtFj86czoN/rb4yEKZe1omlw2uTIsXQ8dlNWGSefGeEo/nFQM0R4hTQlSjavZ+SN/OC/s1pn9B3OeJFGSCSXIClLKIQgbwZrOO8z9PxykYvNu1yLEXo+N0GScZqx4vdqdo2kVElamMhf3m+HhY+etB3ilF1Kr5FuiIHzv0MTuEx3tQeMj6V2u1FT6yyThjOPZE7O6OkMXXlB3RBWds0UIppT8rzNKjIX6Rj7K8/WBjv+U8LOr8NSI50P5u1DhKOJjJLNSbqniW5sr0OuC5KIy8fX+eSnT9X3yzFoB7Eeirq/xcSaQbdjV98pxTUdWSdrqcbeaj7qetq6ymFPew+IttJvImxd6sMciaiQsL26R6T+oui7rYcldQqhqvLWZmMiBG08poaZ3hsKWVqibEKprakpgfRO67fjM2K8p0jnTFc4SczWXOyCLSmtM+0J1geeUnld+EWsgr+hlUfJq8OkxtEOe5a7OhTWK8mV2fNSHV1EhR5CcihoBIxZDu2nRm8Q1dMaoY5uJ0EE1MHznA3TSz4g1ETzuWAMtxog0Xd5Jh0yzua5Jma+KB11HL0RyN62A4lNBr/Dd/aJMnhBP+YM6TzE2fHSNu3ZvOIsiyOQ3m5yphPyfDndpDmX+CNqT5TYt2ZzNE+zin5TYVEPjvi397A/baUY5U2W2k3jc+cIpwDr+vHZZVZKx2P9s/RQ8JcKlnRiZ2REgKbb/CxNGxavQzIQbT9H6xj8tkuMLe9l2ZDqxvtSy+kraubdeSmN2rSUoxxAIlt/MAQ5KvwrZ5TVdongD8/gNB/Cf9KK1dKkWJ+NlO/I3ndnp7sE6O/MkdJUbIsyEvmpPXQmS3Vbc5bJt7C1c/tBDYOpmtgoS8+1RfDqloopkrPNZWGyF2KXF9mHYup9dot12kp8RiOKzgn6ntoozTeW80h1j+9xluCqHiCvqYsMEon5LyJmVySgRM9dkrZe6CyqSAwi2cdoRFuDQXNl3b5TJ9XXJJBtJ9s1/ahNd+VL1d/Qna2G13mfLmKKp2ap4Cwru2rKwcjnM8mHz0250FkElryy/OXKixpSldc9aJn1XoSc+hDcNJClJxdNdz6YpnoXJPEv1VZSsAkvjF3O9BKgMiM5lKtjS7IPhxHUEq3esSy6JeekLyU+mi4CYo/ttLSyGt4Y3YHgmnTSGeyvsCxqbZdm0le5NUkUnc7X+c36PTZDdkOyM985f+ZK6WXEospsj0gJAd+O0Uxpk6NcbkQT7Cw2u6Znn9sfvhrA9BW16c7DsXuBufNWO1z1yfao+NJmS73SC/J73Tv0H3Zeu4R5tZ26fbk2ckgbrvJ54K2I7XFx+61khElfZGep/GIjtMkk1772R/epPri61fY7X8UGs8mqG+Z/ix9r9Qii5K7A6617xALb1JGT6D6p8+z02GfvXXSpnWN6P3FhbuU2v1fywfmiZrx57czv1MhAfjXpqp7t5nfo+9nX0XNAykmorhgYoWtEl2W9magzLc+Ts1/mzf92kbm6pjZjV4ta9MI7z7wDmrc597lVjeXrj+qqs5WyD1ykLu9D2r9euQ6v5IY3Hy7X7IvMlLPT56TKIav3CLF3vKyuTAqtn/jCAvjQ0+i/rbmt1ThXE2zjtSNIt7XXH1OLU6ht54LSekdyXqIP9TKY0tZK9EjWyv3MAVW6D81n0aPDqbGVDdG9SrXiaW5eSRj18HiT+dA5lZE8zs4M3e/epc75QLQRJSDRrlteTK4smPXZlHcYruU/m50RZLXRkuDunmz+qt9/sefQ2sg54r+ryjf1TuNeaHveG58DKn0WVh+nTXxVb2lf0D2Z5WE2WW9hVp5H5UzL6b/asr6zjulZa3cSc5RtfRl38XxUFxVMdtH2O+uZApEWPc72T31K00OfnK1Cic/50/uk+OCyPcRouuhos6kO29FzS22IyM3QUsUunG4INsKzsXugjtlsgthKmay8WzXdYB4uB6SnHstNdjY/V0vD82+dk2YAve5VErpXxETva2pgzQ/i52lZHjUS3FtX7/FWS1/Qc09vXf8D3ZRmG8Wn8u5W8kgrBS/ykyu96h+vET2bdFdfwP8jXwwgwIrkB6J5i/Ez1TybdVDZm79idwG7dzFu4j+Pxbxp9Rrd6fpcud5aI3Q5zxgTZMOia85YhJTat4uOv1G1AOVe5RbzO3m46neyK83Nsn1+A2EU1sjabp/WO5p1Q+7b5XAmp8FiN0Q0dg6aFRN7wE6v9RO2lfCdZS5nxd3X1OawzZaG5c7PMv9VHRF3d/Trp4E8YmqdDshX1N9RH5xhSLXtLhtB76SG4/qhMvOW+BW8X3w6oeekbDEP6Df9sZu8zMldaTxh6b71fD63leWexsvgVQsSffRhZXoIsab7xmKuqFfRx8p+6VnL97+A4le63s6fUtsoTAPrpZSL8tl+X2sE7SjuIC5PH/12zlw8q3rk2SNvw3qZU2bD5XqheDXL2LADs6U21vLZLHbml8NZHZ5FG8/8evMz6D6r4I/67NIUXu55snqGJ8ndWTgl2Vd8x2M7pHvRX9JLsQ250hoQL3ppfi7rdJvWreVYMaCYLms0+YACferr0+/pkmUgDQOeUdEIqsGTQYXU0aeh2zEhYKUBngJy0xioiZGC8/TdUBhkXxmrsQt6UA9VNrxqRGn+oZAAwzQeelhANoHjlujiwQI0oE5ddt0N7OjqgR7UeblFpuHyAakpSQzW2isYAuV30dxNlqKsCuTxpUd+T69gY82yEqPqasOxHGTVCcAl5QuRPLiHipxpROqYLML0MzkV3WVSZEVfo/VS59kcFXV6xN8T4+4cAfUWROGJLQvJ5YK+SwZLXyNOvDrM/FwjHOQ7VluPDbJ54qrIMky9TNFSsQzsei1QI72VZWepbz4bLqCWGj05o0VfxBYJEOI7oFxtOR4H/YKiCsQqE8gaYFJGaAEaB5Nc7oD1Ngm/QfeAGDdG9uVoIP3mvaJglhrgMPe8IcLJLl7GTpoTaQ6RbVSfw8VsZQgBBhmEyBO9UN1WJ8E7VxXsUV0OspFXUkroUCUY/N6muoGyaHIo6x7z/DoDqNQxM//MZSbpZcF0TtfBRCjEohA2DmBUvFv8T9VbvfTLfVtJVz0RzXE050wumHrG6Xj05qgarF6Xd9x6QBjXbuRNIZqvBIsj9tRppfUlQE/e7ZFnsphq+LV8n9yjhFSUPULWjwRBhJ2/75FH0ND3iZg139HDxSxWRID4gF7NHVFI72c9tf1hOkuOPf1twGuIxmtCFzH7may3XAplP4huEbBmEIAcLgTKslazY2YXSHKdQxoQQkBoFIJMrLDiODCVFIkOMHbg2akiWxGNUDTtbD2bLBIlKPZdbIg6eXa5U2NshKocguLQs9oEo8UhVRCGQTkjx2kvOtJOzyhtzCbgmhLTftvrAob0csO3OjU2gujz+ob4/PGx2AYK8SXQt1edpdED2y4zrBOiuOFwEFHhAJ+PHj5NDDedmWbX5QWCGagDogQXA6qkC+yskk5FI6BAqKVi04NEM/QZ5jiKOjiYwbxCIf8UHLBzX/0AG1KQCUsllvgPg4gKBRAO+EB1suQhutDIHhJfVWyS1ytLnW27EOvFlC+3zjEW8qVcrV39b/IPaKgevi9OomShqj5FC3HOtpqBPC9dWVTEdE/2gvkccpDrBcOCEewM5OOAvXc9UbVZnyiz864lGsXsGdketRM0P0Ut7TxjrTS/jnVczxXVVRmPHfUeySnAaFBqz/IDxOcKRkeLwy6aJo6meYcsMHEe+ZS3yw/7Fwo28lmrl2x6dSjMuiVbXdaNNIueaYSMyd3Mgei4gRXe+I2kEPWVE1h8QHFiyUTzdI3AVt+az4YQ+UYKbLGsxSCQrANsx8hfknPJJCh6Tq/w7Bx7UXzOii0kd1GAAANijaxUB9ndqQy4FPKNzmnRTX2HRgo6zSYdJbnZ2al+Jvs4vhRv55vrGS5bUwNh+Ls6NxGq2iZDGMRvCujZQPOVC6QI04IHTA3Ybtr5y2d+kC+7HIHIz1a9p7OC7aYQebSV7W4pkWLRAjLwWSGksWwbpaCNSDDZBNXfZcmpTNROq6K6gB7zKjkKzK74DPrLecvXBP1bO8uZYNX1MBZeCDz1D/VJFtUXpXuYx8/BQHImi+RsfdRu6EMM4GafmN4XTecg2UOy4wb2iLVjq8t7yzauXmR1stJrUEoB8xj4f/T8VNCRpat+klhRmQ+bGtUFA1DJzwowoCV2mOdpICafl7Qj5BlBJlct4Em9YiVl5F4QZP9fYo/0Usq3QvINaK4KjChhLziLNz6Zi9R4NgKch878mZ7jPAcjsPXKSZFYLA86h0V+zuYo2Gm64icqWLftjOe5yX4x7RG50nwDRhcoACpoLfsZdkYqEC3DJJKZPTY5q/nuK7c4eiGf+TpX2yfsY/GOFN8mKJZC10RGLz/zsQi0XvweHbHuK7mDml75iG7TZbWxfHfhs1bmw8+STaLXMBIO+YNSn132r5zJYps8e0QVAmRVxOeh7wXJ7/H1pXSXZZaRH4wXHZH7vV4B+ZyRO6PJmEfJ93XxVGTHSQ118bvkbib7gvxJ8sn1XYQL8F5Xe6N+Ns/UQ0rFPgSIeRKwic9Y54v4SEYF6/n+LoitvJ98evIlHYkispDwByqMLkAu+ZrRAQ/gJv0WW6QGkx+nfobKnP02Dp6SQ5VtCZ8x+jz9Wxdly5d9u+vK/rFmwHbeinwteEP0ku1nQG7y5Bcw2MrR5uRjErgiRLzZBXcDoYcKOyhroGOTM08xYFs5cTsUjpFFoXEHLKBDgxTEN/EFIPAZrf4H70Hx1fjV7GPpWaJrKvpih4n6/kqwyRhtj3kgmnkB4gMrXajbTvwBuSvzbUlEpS+WSXEwlu++yEvJ35O/4f9P5adtbcUsywI5Ykg0n1UGAY6YMPzLQFQNmGT7p0e/XgoYF2Nt0Xu++jsOXHWuvBK32mNX5Kj3D59fwj6y3lf5XiU3G9lPoSgeI9srvbHJjwV8tbPUziFvjwtIGdBARt65rqG37n/2Iczeyh4Te0BnoGJDQcP/FCfTYE99NY/UAFHxfdXuyWVU7+Jkq/RWwHdPwaXYykRFI6B3eDluZf2UARZNUBsgW0CCOhhbNOyK9i7jklYCX5TfbAy9m/FIfoDoHUtT/VkLVFYkUu+tZGtIt0R3RUrm74stZ4xKTwNvZRWjUbvJTah5//HpLfceJaDF5mpAJ/9efV29P5q9l4AiI6oUS1TTaj4LT41ssqF27p4jGJ3gwEE9JrVJvTp9FizkGBIbo/qbgrfJnYWxBPb36D5JuinrQF6t+Gtia1jL9T5PvhljrUxYKVFid3kjdEnO9Hs2XD4iiXwHVnSRHukG+w1KkumJJqihwz7Fjgje6N2b2N6yfZN7C/vQ7A+EEFBCjcdu/h37dUqy8PjUmrM/o8EQFi/q88UF0ZCP4Gx6+zdDyv9JtlzxNvoyR7zrWDUgXkydBjbp2S0Yg9h30XfFuOk+SPaTz3Y5twUzVpyEfQAlnNlmizFjAtAMoa6lBH+KLyJ3FC2XZaQurStNjPFuyZQSX8/WwCcBPnujRS9UD4QMpT2rf8tjpTuz+XaePWQZtmndRpdbm76Eg2wwLdCbFZgVzw5ikZYH41hcph6Getl2g3fGUQ8sBoCixEAYUMF7wBd5phc6JjBoLCY8Zd6cveZoSFVct+GURWcQTpx6Y0WZJCEQ0FK9VMDOOZVVE7/KItV5jKoUJFg1VuZQuqhJPlwM9FDtVLJH0X9xLgw0sXQ5A7vsksr5d3oNpMOW9UmeLWCakQqyHnyUqKMhDo8ZFEkrMsdcTjOJzBXMwaIlhSwSh8uLbOOLlxEFcnpoFKOsvWxkI70sWtDINQ8pZAPJJITiYy5VSgAoJtYUMXAXEz2kRQ4yNgGRlXlX4sROaLtA8yGpB5q680Jm8GZXdpxv1WYtRA7qE+n6eAAGXxS0wRPPVRlZuxCI80/Lo46dYxNUxy0aQoFmlhkf1qorOm/19XU9FShSttfAFYnu1Ius2ztqSBwQZ4SfB8ax883ESIAPXAMYWa0cmuhFM+g1RMcotlSQKnXIdWn5Qq33ACGTRCf4EiHaKn/LYL0XuSdNsyyUXPWX10dCi2SIcjG2CDldJTHITCj4Isr5UXb5ZgnJHuEDWylQdYgkCtci4NRQK8AngqH3a1S6oVh8yHmRarIeOj813u4ypzaDQQ7d1zQh1g+fEZcsn6AvCk/3tZ4+UppOnWN2ckR+fKzwoa2q4ogjvbjJ9dc1CnO9nNShJbKMwWJ2rvQA0su9ZVaoGJx9kEuxd7Xw9pXaBL5wGrCsemIAonrtPAP1XMyWCy7roRzinOjBqs65AwiMZDdbbNGXLDaRtV0M2Z+xSagHLw66gh5kx9g58NKlJcJPvT5zbnkO4owIgaQXet2HlvkloI1ebNnpFrDUxqRHnCOhbcfKiMkG0noaJWJgt17qdNx2ALGDx/oooDwDgC6qXc82AwVMT81Os6hUL5VwF9VX0JAHbE6C6Lg4Ot55InaSbIsAbObksCPOjpUBCOyh6gXXvDcDVC00ws44vWXaxVxttRAnnjXiOw8/yggOGbqZb/uuXLUouMIjd6w9neiB7CF/urNxB/w9L6RR/V8Fxx0PZiCpRckoQEv7il0ctdhObrLiEmUrQK7w+KInsnOU+eelUBJM3XIjwtxZb+ShmzutO+1rtWfqiJKOs6RkOBqQatGVclFg3TauwnwrF+nEGiAeBtsz75Js5To565OHq3uJ5+b3T8zG6B5i+cvl3shujtLkzA1zoHUlFYSxwAzDCG0/iRcie9Jl9PpkwD9jo6uy1rPbogjd/lQCxUIzDLzgyylfaNTf4bmpj6p+FJHnMn6JTBIQ2nA1WSAvQ1LspAdSajats1+iF6zjqvmGMasJ0jOBzpMovthL9pxAGhbMoltGTii9BMmNUfeK9Z40nWT9kMuF4pNyFvO09AzXM5B1gUke8S1lrYX8F9BZdd8yWg210UhcuQDqtjLyxPYpo81CyNPlxdMYuwhpRJiz9XYuutPYi750Rtc2vNlTWT8jz0XnzCKTHGUO4qeZzAS4lTuB7im9WMul3Ug/vUQfXuPZQfCapaP+nxFVLjtKWG/VVy/GwEQopKF+R49/9nTUH3OXYQYRVIEccGdXeT0DzPoo8SrgjZBezGv5sizlzDAWRv0eJUQ5YMvijJVwZirASOtyJTk0w4Luf4bvKuAoMUZydhhYZ86wELOGWeldzGqG+wAOvm+q/y02z5ftpWcG3zmVOJDsWbUgGnXIe19BUQucYO1SX1RsrAJJkvKsdlVAOAHDlYrVc1fuHxpZ74gRJTU1nsTNT5Fld1+xrLnD+kSKKdbyFQzaaUCYwbve1VDGy/ZW/FrRb9UDep8ChhbhKv8tNlp8KY9noLs22dRyPrBexsVWGbGkATR2ZzEwWsMbeUFtze2UNyCSQU4ZtZ/UlrshfVnPTAVkhHBTLOGwSFBH3PjuYV5whWoY65bcFZhoYaJCfQR1w9WVEpJPll3JPb0y097RfS43S7KJAl8qmlQOg7DT3wXx8GXb3un5xLwmdCawi2R2Xm67DJ6p02uAFZMzahTYu1Cigu4jQt7JgjK5oAvLTzOMxEXQqnXi+WtkuJ6f/CxH2B0W4OncSd2zjE3YbElHBah1HzubNRDDGT/DexxR7NkdXilBj1WftWKEyZ/vOl7ktwBovoAuNiF6XquNl2Ar1WqOa1I5+e8IlqXhcV/qV6nvY2e/xMfqPdhnd5ViFP0IIRgOMHbFW4HIbMYs5eECgFrlCl9pc84IVaLLMA3eY+JRiS+s0dXOedBblLEXKnO2OUyUeHrBf23njN1FZVvLOeN8DQVhdb/o1hffl2VGq2S+u89a6NIbBmcwjAcKq447H12dFncIqmw1St+ysww4cPvNcCObm94J2cVwd2c5+1k/1DHhWSmuIQHUnrayP63ZGXJtEn9J7uIiQ14F2q/MJcq8mQ6hAFq5tDkMz6JLpBSWYaoSuCNbxIddMA4nFkawSstKVzqL10H9YJWV7nAJ/FSgn3eRZe3oGS3LJD6l3HVlLtLQ2sNezR4rX+ACYCyzVc5bIZSYkLDsV32mYInisDgC1o9xsfrKGUoBF+xb+M9xDUR29z29j9ndTYInxV4JBqhnO2VGs/2zg0ysjwTxyG6UrUO4sGTCmbo5rNYcLYf8GIlm2WFqTh2GrT6rOt0yLrFhVkHBjgY2vxToZfdOGZyOQeyDkZbWcF4mqtUA/MnXLmjX8DyxTYw0abCQxC0Jphl26QAAIABJREFUTifnh2AIImym6RUut7JUQseqUeO/EaJEgqJMzyyIQEA//bh3eD6/xDqqvdL7m9zkhBR09zXvZiy6rcEobGJcEJqdx151BfYceMsJbif6obioZikKNqA/bd26ddixt7wX5NCVC6oyRz6/mx0os0sGCjCYrldHlw7rM3zm2LvDwwByBSTYqKsSuMNIDzjHdpAYOLdYLyJiTTnCwTF0ZnRtBYzxVueJgWj9jnfXUO31Lp4sGovAZfl55W7knWrJNQrJpawpSC5ovzkZOhbfOSPiEBnwv825MYWQG63MjzeoGEUz8HZBdhdVc25UzkIamPx1XjZmvjObAtg7ZBcJMKOXfDsc1WiqsF2KosLhYj+tTI1ZJ9Zyb43ZnBtw5Vxy9yYHhjhCzAgRXgfnIZe/HKrTpkemCUenbcLSw8ndCHUtdG7yYwW4+XAU504wREsNs3l40SyyNl40Fc9Ejb9cR2TMPgxdLnEOqHDXX/cz7xKkYzYrrI6n2lJZBl8JAHF8fPCNXgLl3d4eccJzlleMnwF+toYSrSyD9WJmrM6lzM22s2UAiedlF0ojIGQecmf3vEaRrV5tHKtO39S3OQfNB8zqQSlmUoAGFbjonh5QOjrDgHS/iGwkUE3/bdtLWXg5l1XRzMCqLsshqPvV9IKnZuP1IgrtEmkgq62/HfiW1SDMupRFEqfD9EUyKGStvP0r9ki+JqZFxmrAqhC7Gv9j4IADU2wPyQM8Wykv9dtP+YkBB3LA2c9MxwX0ESVQd0mvHmZQrRyRz7ZohLY5b2o9fYedm667bavPqld6lYizYb6SLLaxfHbFOUnepvNdgRWkdqVHFLimjEf/xYfPeF0HKyNGE7bo7MP2l4ik/GXDDl9zdvlioyaILYDK0ZxHXh/NaDDpmd114QF2ieXLikcS2n73SFo9wyVAUx6jes5DVwfXlM+7+PjOcSXxBGTzSoSwligYZ+S27XEZh6bVa7aLXkeVmHNmqVwZPGet1PY4u6/6bCW9WOedPbG4Ms+PKHdW+y4DslecS1OO+DYIRWywl9ZvsZKWhcXPLm8AvfNSZaWwh/rudrGxbEW/166/c4C32ibnUYrNNR9S1E0vxnrm6o+c/bcIYjEfRtraxcDv+2gEv0au2uVZLbbacrVANh6OJPQu2HZLEEtkp56SEioLEZZYbf/+YK9Gy3iZh2Z65Gyd3/fkqXt2WE8YPVP1bPExPX4/iWVkvhRniymR40BV7ywXf0oDFBzo6J3/mk8mNlEV1EpG+PXX7QX1pWxPeGVL5Z3+ABXVLOfcOxeQh2S23otYNIdCtgJdOrWcoJ7P3pkidsAFE5g/ZUZS5cxR3GadjPhQu2FnuPyvp0fuDHZ2T7a+w16czRHNMlDHdzRJlLYBFXbZ00wa8x8ErPF8altPC0rxGTcFm/Uc47F4Uaaer2T2TITl3Qk0I8NMlJGC7njSM05tvwvaYl" id="293" name="Google Shape;293;p38"/>
          <p:cNvSpPr/>
          <p:nvPr/>
        </p:nvSpPr>
        <p:spPr>
          <a:xfrm>
            <a:off x="127000" y="-1112838"/>
            <a:ext cx="4972050" cy="28003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descr="data:image/png;base64,iVBORw0KGgoAAAANSUhEUgAABkAAAAOECAYAAAD5Tf2iAAAAAXNSR0IArs4c6QAAIABJREFUeF7sfQe8nFW1/ZqZ20sS0khCr08FpffeBEGkiyACFpCOCNKVHpEiPFDhgQVpyh/pTdCHFCmCiEBAek8gCem5/c7M/7f3XvucMxcIaC7yLp55T3LvnZnvO986fa2z9i5sueWWVfyTr0KhgEKxiFKxiLq6OhSLxXgFuVoBAP9NLy5/llf6EfndPx5/rurf5J0q5Gd+0y+WXD9esApUkzcKfpekaPyTviXl4MfDtwpAtQoU5N8BmBRRRYUllfJU9YNAoSpllO9YSWtL/e4yLBBqPoKULzxKLZz294CJ3NPu6EileNrfDF//b3xAf1D+GwrmiPt3iY7cOKko/dXLWVNTAxrAgDqvef4asJPK8XuFyh3YMqooCu6CeZWto6ZSY/1qkdNLD8DTwPHGymcuWP1KO6+pQb0QXzWfsU8ZzrHFvl9zfXcbeC/MBFxtWKExBswJh+MfmjrbZE0H5M0qlQr6+/tRLpchP+dXRiAjkBHICGQEMgIZgYxARiAjkBHICGQEMgIZgYzAfwYCwnHNmTNnSHJCwtE1NjaiVCqhs7NT+bqh9JLyL7LIIpg1a9aQK7syndUqWlpalFPs6ekZks9Q2Gqrrf4pAUQEj/r6+tqHrTr576JAqmoIUS1kud3GOd3ahvpeZK+pEUrtq7gQKHz9qlLTQXyQjxaCCKHEP3+vVRIShcNqMOGK4x3sz87we5ld9DCxIZYmwqco6K8iCEVSu0oSOwoS/lPyMfnuuzqwCz+JSOHiDa9v5HciEyWqhAszilOtfkEMrRZcRnEwwhNWgYqLRLyu1EUQpPTWVfjzRZ2Kn0lg0q+nohOv40KSvKmPT5bf6yAVWgK/bw0gCDA1GgZlKKsLPrQ+JL8QnpwF8kLzmtqsXHdI2l/EhM/L6yseVKviz7HNBMGJVR06AevPhZbYXpKisvrDsB7wZNvXe1th06Y8sLP48wQBslpFb2+vDlz5lRHICGQEMgIZgYxARiAjkBHICGQEMgIZgYxARiAj8MlGQDjH2bNnD0kBRGqmoaFBD+F3dHQMOQL+kyCAtLa26sFq4ROH4quwxRZbfCgBRDqKqm11JbLmCaOe8MxunUjofyXIawwZfuBeiekqinrIXUjdIgqFSnA1UP6gHSI9184iu2BAESDYNvyJigVU5bC76xHy9yJQqJDy5/eVxA+H7Z11jk4INz74bYQzdzOAXdpKKrcSJ0itRLIAVVLLSRGGJL2LEcbX09eREPn6lUIVRbpQ/N5yl0rA2QCwcqeCRVLwgSx5cBpEMcvcJvZykl+vOkCNsuKlMkoUr+zjXiFROpK/FYPjJaoOpiWYmEV0avpVcFm48yNeWoWygig2VET0yQsFVChkBHGD4HibDDWtlWpKDJsK227SRdy14oJGqr4kz2kgiW/IhJqAY3iuxGakbYbdivhaCQg169+aC+unwGadiIuxXlzscbRqhya/V19fL3p7+8zNNEivgSKeXNtFnvS9wbznIBU9XyYjkBHICGQEMgIZgYxARiAjkBHICGQEMgIZgYzAJxIB4WTmzp07ZA/Dpg6QoVZBQ10AEbxTB8hQw1/KW/gwIbAkZE5zSwvqSqXA/DtN7mGhjBiPYaGchDYHR3Rb1HL+DN0kfG1FlQkVQZQwF1WkImJIEShW4kl3Oj8iYUxBQ66hxLWILXIFF1Z4D3d1DJAEnIUPhKxew0MsxWP7wcVCctzDX3noK+O1TRkIrgYy7i5M6JWVn7fPmOiS+ClIZqtglDhcgozhhhU98V9xy4TqOxUXBIpCOBdRrFrIrqL87qKAk+/BbWEXjPy3lcUFnGgrsLKK6FKhauG8vz6TKVgxDJhe0FUndgupWq0jc+u4iFOpVqJyK+WTdlCsQNUkth0VgkQkSCs99LZUYIpSlD0ThRTBsyIllXsxgJiGz7LPxFetWOUYqxiTumg8PhnVDcVf7yVt0dqPtEPFnvdwOaOmtI6ZhtuyMHJBzwmWHQpqRRF3akOjVaUutBm4sGROkCohjKojyxHcPGZfKxQLKoD09fYOmnouY4U4S8oVjgwSbksf2p5PHrOuZGHzhpplcSgO8LnMGYGMQEYgI5ARyAhkBDICGYGMQEYgI5ARyAhkBDwElnA2Q42PGeohsIQr8xBYNWkkhkiz/ESEwPowDhAhLBubG5XcrZBEVzJcT9yr78HIWyGalcQ2glvpdCVkRZSoxJwbSia70CAssJH1IoIUhPwmDa+ML4pISXJ1WlQASTtSrZAuFtZX+VV3byQ0M0UZIbOlzMoOK5Ms9yXpzFBCFjbLHAjVgsoHSm2rI4BOEnOPCHnrpLiXV55BuHt5T24j7ysNLgWNEZgUPymDqhYq9CgZLWR/paoujpKQ88F2YpKEi0MmAti1qwZCIPq1/CyncfP2HFJeahTmhnDCnXGp9BOFon5XfjY3iblM9D4Ubbxf2idMJNLvutPGQ3GpocPCMwnEKgjQ0RJ8PHSrvDu4GQUZra+iCi6Koj6YYOVtzHAI5dT2KGjLpysqAsk9tRo0JFpR22BBNTxtvaha4YyYV72NIaUELA1JphocRapYUqk2qf8K21JJ/iVmNJCYEKHPaKKYCmVSdrYLoqv1ai3K3CL6VBSI1M2SOIT0enLzxIGj6Gg3U0+Q3lOlJ098IhixXZuoZveooIKiuGMqIoJ08QRArQD0YcdhddlUKiqkCIaGN0O6sawusplDysQPcZOJfTG/MgIZgYxARiAjkBHICGQEMgIZgYxARiAjkBHICGQEPjoEhnIOEEFFQmDlHCAfXftY0JVTAWTIhsD6IAeIPGRrSzMVh4R7TRMuh1BG7uhw9t6dCgyhRELYAg0NSDKdJADXd5XFdXeEE/HuTTAi1xVLEUiULE8cAuoFEWJWtYPIcgfumEKHOTl4Ql74cIoRSn576CSjpS3nBJNPeFiv4GgguRyiVYVwSjz5rkS0Me0heXUIcRSvG8Je6SPzniIgsQwuAqjARAeCGWxiDhT7M0M5ea6MkPOcGNKVIyKAfdaJccfdCWx6FxzbNAeIOyiU3DdiW0UxOkA0KBhDawnhLs/mdRZMQSqeMCk33SExobzdO+by8HblAkuMvRbqlSGiRNtQnKMK4v4cq8NE+Iid3EOO+TObUKKPUCG+oQjRThHhc+GPAkQIK+buKDpp6GhJc3eY0MRQcRQT2Sr0+QU/bTs14cToeAltgblO2M5cstH6cN0vzeXC8i1MDD+pdxn8+vv7ghBjIczKJutQkNO2HwQxurbEqVIoak6hLIR8PJNYvmtGICOQEcgIZAQyAhmBjEBGICOQEcgIZAQyAp98BIayADLUHSBS/hEjRmgOlqHmvlFG/JOQBP2DHCBC8za3tii5zbPdDGZDstVPqJsSYC4R5fwpcCjxbifylczW0+HOtxth7KfXQwgpiglRo1BlwiSA4IAgGUyhxB0HTI8ewlGpY0LNAzF3QgjyFE7pW3lD1CF+x8M+2Xsxt4ef8vfhMYQtssvEIFseZolhrkI+kjQ/h9xUy2FuEBod7NIhwbh7LkwIcQxMLLGXdiB3wkQrQSDNXatQ7KNKE10VSrCH29L9wgcKaT+MUpcCaISy6P0JYlWoH5dsPGeGOwLcvuDCE90k7oYJbglqIp4dw5w5UaixckQRzOqqai4OccbUCFIuH9GNwfBiNeG/Ql4VaiNRawmht+zblvRcnVAUGvwRpEjaS/zv7sIgfurCSQwc9EBRPLLeUdMOrRGE8G+hf0Q7hZmDWN/sIRpGTJ0mbB0m+FDQCnO6B7EDquUyunt61MXxzwzE8nkJoVWplFkO4hy1IbZt3pTOmYAbn0+cTw2SX6hU+qfu/8lfnuQnzAhkBDICGYGMQEYgI5ARyAhkBDICGYGMQEYgIzA4CEgOEOFyhtorCyAfb4194gUQeUA5nd3YUK+n02M0HjLlNfGWJFxQRWP7K4mbkOyk7UMyc+PGNeiVhufxk+3hFL/RvkZo6/vMASJf1BBCJsbEJNZO6lsCdXUaaHgkK2dwOKShrdxxoqf7eWe9vAWBUk9JCLtEWUUjTsm1LSdFbc4TigNCwDO0lhsAmNrECG46Q5QjJiOuWDEMUyrghIBEgYwnriTiY+ixxEqS5LTQr1UkvJXnYfEiJPYHFUSYx8OxYkJ1jQTl46IpECmlntSnCFx8BmXkB3ZMkvFab0naDQpTnpcjYGBR0RRjCyVl1e7JyT2XitxTw3RRmvPk6S7SWCsqaDgyEwlc4ZFrSpsyUc4uwc962Rn6y3KSxCTl4ihSVwMFM68vC7UVH12RUuErxc0dHDFlvLt4Bta7tRnL6eHh5EJoLJe9Qh9j7g8PHsdwW/Y9cx4xqhfDqXn9xBwl3T3dKPf3f2gBQmJG9vWJ+EFsPOUL6ysVCYNIlwL0Hk1EQmLJePPPiDAf7xSQ754RyAhkBDICGYGMQEYgI5ARyAhkBDICGYGMQEZgaCAwVAUQQXeoh8D6pDhAhmwIrM0339z5yffsrU1NTaivq2P4Jjv9rjSv5mZgKBvlg43qrZQsN4QdwLcT5ZVKESUmhA75JKpyalzCHxnB7JJHcFC4umGJNcjcW14HTzNthLclAC8ye4WS5SpCSPlKmkOiJGVhLodKsawn5KWM1ZJ5WiROlvLeTCrNRCAm+hj/zKTqtUSziAt60r5QspwLavGQ8snvkqiE7DpP3/tJfLdxWD4EF3mCtmNYa7igKlAuhmTaWlGaINxyV3hScE8VIYnPLQGEx73yIEok5umeMbEiFX2kpgRbK4+/Z7qASQz2LJaFW0ODuWNCRSwh2N3ZI4JDBYVKyYQL/bslxJacGXpXhqci9Fp3niRbhAkRuPQxpTzBNmFf0vqic0dypcg1rZbK5r9wd4SLTSJCqF1F3pef+RmGytIakptJe5B2IO1Uyl2W57C2pkIaw5FpzhHeU8NSaX4PcyjVOHM0AYp9lqWmHKOyn35Ps8x4mykUUHaDi2JrDg0rkzUtLZc+a6x8y0fi4hMFKsFN4bC8ICrphShcJoYlkcH0ij3d3ZBQWB/21dPdo1f2ZsRgXBRsgvnEBCDPf+J9OhVwgqxmIcbqJBxWKecF+bD1kD+XEcgIZAQyAhmBjEBGICOQEcgIZAQyAhmBjEBG4IMQEO4oCyAfhNJH8/4nKQTWkBVAFhQCSyqoubEZpfoSacqYo0CbhCe9Zo4NdTS4k8H/piR6VZ0I5UrZyHB1WZRQqiuiWCopk28Jtz1oTwgGFEI+kbs330jg981FEvJqeHgoi4dkF1OyPsSNMhOG5qOwROSWrFkeRQQAUtqBiHYaOg0mZBKBhx1KnQCiBGjCdxdNlMx3F0AMGaUJtJX8NjLb9QiTJWhB0CTsZKpJeHs0Kf0WnRt2M3cUeH4RJqCXa4vwU7LrqMzB/BOW04IeCQ1Rxrt7XnBNnuLOCEvoHSuIichZZ/YMlvBbIS8A2mLoUAgH/xN87G8U0fxLKhrESnSxzJ0s2r6M8WfZY1gydQtRvnFcY/H4+ZDTxSQJES4sqhbFhpBs3cqggpA7GqxlWw0xF4yFu6LDxN/3NhUEGLYdT95Op4yVzcUmycPCQTbAbAh52ayuGAqt1sDDT1HkqnpieIoy7C9UKw11Jm83R5cJIj3qABHV5INfPQyXFXsrk6q7qMN2nMhsvKi3BBc0ianHhhNxsgo0yJgj40J+ZQQyAhmBjEBGICOQEcgIZAQyAhmBjEBGICOQEcgILDQCQzkHiDx8doDUNgERs1544YX3bBcTJkzAqFGjFLPBeA1mEnThFCdNmoRVVlnlffMB+2fGjRuHxRZbbDAeAYUFOUBUAGlpRp2SkR7Kh2F8eCLdTuhLWfQ8OIpKnJMQRxUSKqexsQmjxo7HhMUWQ1vbMBRLRXR2dGD61Lcx9a3J6OicT7LXyPxA+ibks2kJRpBbDgtPjB4JaREWPJGHCxuR3o4uEGebNXF4Ipp4ngklxeneMEeBJ3ePPK6Q53I7ywUhJ/bt1npqn7/L4EINho4OczroNRkeycQYExTUJxHe85hK/nmVTOxtT9YenB5WN+JUoD8n3MMoZgohqvTIR0UVEfpe439FvJPnNFcNjTcebsxDY4UQY25GEEHL3AbiplGXhIsVKhB4gCdTpjyQlgk8npuF0o/Xa1BNmH3GIp/RgUQXiAsS9hjWJILVwQUBClZaP/Y99WCoy8Je2g7UPRNzqnjOGbNKmCvFXEXuCPJoUuYK8rBc2lLcXOO5XdylkaQNUReNihMe1ozihjZCOk5CXhoTxdRVpA0zafMae0vuaS4bFTfSyF5mlwlCoGknLrJJzh4ApQK6u7o1pNUHhZ8Sl4h8jh2RYhCBTDQy3gH9vX0miBVLKNYxD1AaJiuaRULnkr7V2Nj4gWUZlBEwXyQjkBHICGQEMgIZgYxARiAjkBHICGQEMgIZgYzAJxyB7AD5+CpYeODhw4djzpw5C811ybXeeOMNHHjggTjppJPI0dmzyWHiBx98EK+//jpuv/12PP300xpqfmFfgyWAiLCxwQYbYP/998fhhx+OmTNnorm5uaZ4s2bNwsorr4yLLroIDzzwAA477LBBEUEKm2222fuHwKpKAnQ5jV2nJ++V0KcVwxNBO4nsNgY/4C5qSLnSj5Gjx2KVNdbF6DFjlATt7bVky/UN9Uroz5k9C6+8+DxefvEfFuYn8rek7pnDw+GgRlDu60Xn/Lno6jfiuFjXiLZhw9EoWg1DWZkAwcej2BFcK8Yom3OBJLF8stI7D7M7Kxg+YjhK+p6F+VG6WoUHEzEk3FT3/NmY3dOPxqZ2tLc2QkIymahCwlq5Zru/5qtwgtjSmihRXa32o3v+PHR296EqYaOKFRQbmtDe1oZ6dW5QPJBnCUS738FdBHIHEWSYPIMkvEVGEvGjjO6OTpQbmtHSWApJ0DWJOvOcWEL1xC2jz2KZWNytEBwqnsw6nPRPk9yzTOKEcYNDMOBYCLWQuiJYWhJBg4ISZQ9rcx7xycNMKaQUD1QTcCHFnS/uPZBnsAalTzewDVBUMxHM83MkudZdTAneCzpfeH8LGZZUqgsWFKYSH44rSQwzFrwkjGaViCDuygmhvCxmmIlm5lwyvdHDg4UoVNbW1YlDsUdKx/BtihiT0qgQxDbqP6oA0i/Cxvu/pAwiflQlVpdcQmLLMY+LhkorWr4Rq50Kerp6sf4GG2DcuEXxwIMPYdasd1AsSngrhhyjtKjf8bBoDBjWUFev4bBiSLOFHa7z9zMCGYGMQEYgI5ARyAhkBDICGYGMQEYgI5ARyAj8ZyIgnNC8efMGJQn6/PnzlWwfSF4PRLazs1NP+Q+GE0GIfLlnV1fXQosI/+4WMFgCiFxHQlBtvfXWWGmllSCCQsqbCT4vv/wyFl10URUNrr76arz66qvv67T4sDioQaK5WU0Odij6X3vJd5dbbjl8//vfVzHonHPOwSuvvBLa0bRp0/ClL30JRxxxBJ566instNNOWGONNf61mw341gIdIEKyNqoDpM7CVim5Gk+P24F0C7UTYgVpXoYCKuV+jB03AWuvtxFaWlvx2isvYcqbb2LunJkabmeLrbdHY1MTE4ZX8dzTT+Gpvz+KuvqGmoYcwz4FKQPV3l6M/+x6+MI222BCq5Whf/4U3HfFSbhz6lIYVsfkziTPmXmCp9ZjonSXD0woKKCvuwNLb70vdl+1ETf+4Gd4btQw1Ctx7gR59JN0TH4Wmx3+E3zhM+2Y/vxfcN3Pb8dbrY0mxlCkEbzU76ChlCy2lLkQXEooo6t9eWy73TZYa/mREElIBqSuGS/h3usuwYNvDUN9SU7pm71BaWv+K0yzuCw0mBNzoRhW7lIwJ06hUkbnsBWx/Q4bY9QLf8HN9z+JzkYhoV2MsOtq/pCQ3N3wcJrcrpmILrRBqJghxolSFWV3UehXuzHjrfloHjUarQ0m4mjycDqFVFZRjCzhfCTmScvXZu1GpSA5QShEMd+F5A2Rv1uIMwNcvxasOMyHwhwrJj6lbTcNo8WE9IzMpEKSigkeD4xZPKQcmrdGQrlpghOTEUREqniCdyZcl2hdJkt5oC86pSwvjr9UoGH+EneRqLhDYYE3oAhkNdLb14e+3l60NDdTTPI8KFV0dXepitjU0mRCA0OdKeAhoT3T1Zi2peWSJOgflAOkv18Gul4rOkUe94VpG2TYOWseVUyZPAUX/ORCiPXu2muvxV1/uMsGNdckoxfFLhl+NyGuubk1CyCDMszni2QEMgIZgYxARiAjkBHICGQEMgIZgYxARiAj8J+MwGA5QET82HvvvTF16lTcddddaG1tfU9Yp0+fjj333BOzZ8/Wk/wLK4LkEFiAYL/LLruoQ2KJJZZ4V/j4YrGIF198EW+//TaGDRuG1157Ddddd9371tGH7Q+D5QCR+8kzrLPOOjj00EP1ZxFDJJyXOD923313fP3rX1cRZ/vtt8fqq68+aGLXgh0gAJqamzUJuhkfGA7KrAjMk+BUuZHmmg2gDLS0tWGDTbbEiEUWwSMP3Yc3X3tNhY8xYxbFksssh6WXW0HJTXGDiEJV39CIu39/M2a8Mx0lZbEtHFZy/J85Jaro75iP1XbaH4fssTXeeOJevPjmPIzcbHusMvkOXLD/pXhi6XbUO6HvVL5eiqKAs61+8l+J+CJ6Zk/GesddiZM/34pzPvVF3PmZpSFGHKG/jbw3ure3czZW3P1YnPiVtfD8Tb/HpGnP44E7/4ZZjXUhwTUfIDDMZgShg8YdDeVuzJywBU499utYac7zeODZ19FbV0LfnMl4/N7f4x+zG1EXbCMOiYdDIvFvZgAS9h6sK6mTcg9mTNgSp5+wFxb7y42YePH1mN7WImnaazF2TtuJ6NTl4M+eJMQwMcaTtiT5MtCFGVO/jPOvWg2TfnYornp2DFrqrVyWI8VuFNwpSRLvyIzzGRmxS2sg+JTsj+Z2SUJWeT0nyc1jpCen6VN8PJaVld1ztZiLwmNVWZ15bpOQM8Xxfg+nj4VnM2jNtcFrJEKVPY9jkDiRWHbHJrHKBPGmt78Pq666CpZZehncdtttqFTKKBQsX8aMGdOxyy67qmPrtttvQ3NTI0U3d7cwXF2SsN5lhy4RQD5Axe3t60W5v6LjgAg3FkTNcsuIPlUsmXCjEFSA1994A5f8/BKMGTNGy3r99dejpa0FxUoRFc1yb/Bo4nkJnaZJ2809ItA1NTU7lB92TM6fywhkBDICGYGMQEYgI5ARyAhkBDICGYGMQEYgI5ARGIDAYDlAuru7sf766+OQQw7BxIkTNcyShDFPX3K6X1wKm222GW6++WY8/vjjCy2AZAcI8MQTT6jo9NJLL2G//fZ7zzYu9XLAAQeo8+Ott97CqaeeirFjxy5UfxgsB4gXQtqHtKHvfOc78PZ08MEH46CDDsLzzz+P0047LegFC1Xw5MuFTTfdNFDLAy8qDyhKXl1dKebWUGbXtAn70dN2exgioFKu4NOfXRWrrL4mnn16Eh579AHUFevR0taKjTffGk0tzZpw2U/CiwgiSt4706fhT3fdivr6BnLhIfZRuL/cs7dzHlbbYX8cuOOauPOyk3Heb36Pjfe8Gz88YjjuvnAnXHj3BDSVZuG1Z6ajr6GKcm8Rw5dcDONGtKFB85L0YM6MqZg+fT76C5KMvQXjllscTXOnYZ1jfoWTt2rFuZ/eEbcvMxyzp7yOvmHLYskxbagXorYAzHn5Qax9xr04e70OFMaug0+tsxmWGVXAzCnTMGtup+biaGgbjXGLjUZrXRE9017GU28XMW5YH7oLI7DY+JForq8DVADZHKcc91VMeOh3OOXsqzFlkTYVnJrEHVPux+y3X8G0uZIcuoxC62iMX3QMhjUL4V1G17y5mP7WZMyvlFAod6Nt/MpYbJE6lAoV9HfOwiuvz0Bvx2t4aZ2jcedZ+2HJv96IH11yE6a3NashoNDXibfemIrChCUwrqkevR1z8carU9C21NIY3dqE8uzX8cbcFkxYchi6pk7G1BldKKOA+vZFsMTiY9FcrWL+tFfx4qxuNJYLaBw9Hou1TsVd95yBadXN8NB3R2Pf+zfHuos2A7Mn45m35in+hdYxmDBuNNqbSqEdsVnFkFAuPIScL0moJ3d9WGyyIDLEBB0uQnhOGLpiQmgwul1qQnlJCRjQasD13XnjLd7KmuaqCXGfgijoDpuBDH7IKVMjkiTXothD3SQJnWV3nzd3Lr773e9i2223xX333Yev7bUXVl11VUx7Zxr2+MqeOsiJ0rvbrrtiwuKLDwj9VWOzsF/o3Ojs7FqgjS2Ev9Ik9O++jgk6qYejijdeeR2X/vLnKoDceuutuP6GG9DW1hr6tulDJkoG1YijivxTkjBYORn6YI31+ToZgYxARiAjkBHICGQEMgIZgYxARiAjkBHICPyHIiAcrJy4Fw52YV9yWl8IbBFAllxySeWl5HC7vDo6OrDiiivqCf9f//rXStovrPtDrjuYAshjjz32oSEYjBBMwqmJI0OcDh+Ue3dBBZNyP/TQQyqAHHnkkVh88cVrPi7Yb7fddhAxQdwfkydPxlFHHbXQOTQGWwBRfnPePCy11FK44IIL9GfRH8T5IXlNJELNYOQuScFZoAPEHrAFdULWB9cHjRlyFWOGeT1SwtWKukY22mxrjeH/v7+/BT3d3fqZxZZYCmuusz4KpRKqFXN/SMVr56tW0dDYiPvvvgvT356ConSckIMhyeVRAHo75mH1nb6NA3dYC3dedhJ+eOUN+OoBj+DAvfpx08nfxBWvLYsVxx2CCy/dEE19FZTqy3jjjt/hwvOuxN8bi2hu3wrf+d4e2GC10Sj1SzigKbj9G0fiZ88+j3VOvkoFkLPa1sarF1yME/fdGcNf/TWO/9EVeOmdVlQ6Z2HLb5+MfXfYHKObqujrmocn7zoH37t8OZz33zvgMxPa9GR859vP4LrvnIIrXvgHtrv0IXx31bl4buq1ND89AAAgAElEQVQ4LNvwPH516QX43f1T0Fzqw8zxm+NkCiAnn3slpoxoR1NDI+rRhNbRI3HIxJ9ho8XqUCnUoTzj77ju8pNwxf/2oVhuw1b77os9dtoWo+v6gLp6TLnnGzjyvNcxq7cNo7c/ChfvvzbaUMD8WXPQgy6884ebcNalN+OdYc0o9XXg7RX3xuWnbY/+i0/FV254FDvudQSOPOBLeOWK83HaOT/FCuc+gO9/9k38dPXfYfV7jsYmy49CXbGC7rcm4YpvH41LMAyH/fBS7PPpdvSXipj/7B9w/hMFHLLd5hjdVodqtQOv3XMLLjz5csw49SJcttHi6EMJ5RmP49pf/AC/ua+KunoP35Q0S4aqCjne9S0nySmKUaQw6SEKIWbe8BBjdIiQY3dzhit++imG80qdHoHgV3LeDSFJEDB+MRVBNNyYRzcLmUFqif0k8FUt4Z98LJUQ9OaJ20qeTPQHCXP1w4kTsdZaa+Huu+/GOT8+F7vstDP22msvjcf3xS9+UQcOTUQfcpTEH/2y+szMWyOKa/8CcoBIH+3r6Q3hvDQHUNHDj1U07F25twdd/b0Bh6efnKTODxFAbr7pZvzi11dg5Mhh6gSqk0TnzU0o1pUsx7yE1ytUNL+IykGCZ10dGkUMza+MQEYgI5ARyAhkBDICGYGMQEYgI5ARyAhkBDICGYF/GYHBcoB4AYTMHz9+PM466yxNVC25OeR/n/nMZ3Dsscfi6KOPxjvvvLPQ4Zf8foMlgIiI4Id8FwSmhJMSp8KoUaMWOg/FYAogkuRcBJDvfe977xI2XAARJ4ULIO/1uX+2EX0UAoiU4c0339RnkDqRXCBbbLGFCh/t7e3/bBE/8PMf7ABpaUWpXhwgljDcTrbLdTW7hToiLDKW5ZTwxOcbbfp5zJzxDv58zx/QX+5XGrapuQVjxo7TQi2x1DJYYull0N/bp0KHELcNDY144m+P4Pmnn9DT3yaARMFFQxEVCujpmIvVd9wfB3/l85j81J/x3Jtzsfmuu2PqNWdgzTOuxb7H/AIXfXNN/OnHjdj2e8AO378SPz52R5SvPB67/qEXZ552FtYq3Yczv/9FnHsNcPGD07Dnsm/hqm+ugle/PQlnbNWIc4+4ExuesjeWfOk3mHjmpXihd7yGcpJHnfPyfVjz9PtxznqdKI5bF5sedh5+fMz+GPn6L3DI4YfhHy174PyLfoJ1+h7FTw7ZBo0T38bx6zfjzz89BBudPglbrDoBLY1FVPt7MGv8Zjj52H2x0pwX8NDzb6KvBMx940nc8NBwnHj+QVhzzn1oXHl7YNP9ceVZJ2OncU/huBNPRO96F+KsvZfDvRefgu2P/Anw7Ssw7YI9MOXm3XHUs3viV4d+AbPvPwSf3f5uHHD6BTj+e5uj69pfYOLPb8Y77S0oVsuY+9poHH7Fudiq6Qa07/B7nHPSCdh/j89hxm2X4sQTDsLGv5mLHTpuwuE/nYY9vtiEi846GHe27YWHr7gITX+7BJ+fvgHe+vqSuLQwAQd87Qics8HSmHf/CTjlql/ircqmePiIsdjp8k1w4BUX4bxNu3FO2+o4cdndcdVvz8JWTY/h9B9djBc0zJc7KJhPhpqGt14XOTynijQ6JciZ48XFESHQNReHG0AqDG+VOBY8aXkipwSNwKK6WTu2xO8eWcyEiJAmPQ2Rxbwh9j0j8uUVtLuQO8VdJ55o3hJ/p7qOPa99ztt6CAsmHxbBsFjQ/jR/fgfOPudsrL3W2pg0aZKqvn39/TjttFPxj2eeZX4QxqPS7mk5fMzxISGmRBxy50kR3V1dHyyA9PUyjFytaUPGAUm8JGWRGIR+mkCSG22++eZoH9aOJ594Eq+//jqKJRG8CjopPvXkk5g6bRpKJQGClSaPT9FHQns1NNR/4CCWP5ARyAhkBDICGYGMQEYgI5ARyAhkBDICGYGMQEYgI/D+CAymA8TvMnPmTM3zIY6P888/H+uuuy523nlnnHLKKZr7Y2BorIWpn8ESQKQMH4cDREh9cTosrAPkkyKAeMJzCYMlYa9EaBKucGBi9IVpM+l3P1AAaWlpRb0IIKRmjRW2XBbK3yoxHF/lcj/GLDoB6220Gbq6OzH1rbdIJFeUJJ0+9S11eCw6fnGsue6GaGhsQG9PD2bOmIHlVvgv/P2xR/CPpx5DXZ0ES2LOBhLOFmKniN6OOVhth/1w0F47oOet5zB9Xh8K/W0ozPo7br3xSqx80K+x27hnUPzcidh+/UUw48V6HHrFxfhC8/X42nlV/Ozcr+HFW87Bd3/2EMa3VzB6uZ3x/ZN3xfPX7Ik/LXEeJm4xFs+8WcSIrjvwy0vOw32vLIG2BuhJ9UqxgN5ZU7DOcb/GqWt1om7ZA3DSuRNx8K6fwY0/Pwu/vvMFNFWqWGfXw7Hfjkvgtp/ugxnb/R7Hr/wmzhm1L+7cdmm0EK5qfzdmTdgMJx39DazZMAsvvT0b1WIF7zx/P26fsxJO+MZaePbYE3Dcc29iVO9MNOzyfVz05c/g+hOOQPXIq/G14oM45/PH4qHPLYbKS7dg59/Mxs49f8Ltk5fCV9arw3EnTMRzr03D9Amb44cn7I0lH7sJZ158A6YPb0VdBeid8xpWPuZqnL1xAftu/yPseO4pWH3xBtTN/CtOPPJGfPfqn2He9d/CN354P57d9gjctes6aG9pxthllkLlr7/D924Zh0vP3QTTHngQf7jlCzj9rvWw6tIlTHn6KPzplQ3x1x+shIN/exB+ddvhWHv4y3jspV7Uo4zhi62IT7dPx/EnnY6/vTAHDfUkwImL8PSVCtuVZ+nWhOQVkxO0YUgCCRdMkpwhkm2d33GDkrgmYgOWBOyStSLmSVH3QQhrFT8qpfKIT0mGbnVN2N89dwjziyccvg9orpUEwSVEdfP8IFF0oURiieWldzH5vJYo2FWsJ1bKZTz197/jkb89jkUXXVQthhdddBFuu/VWtLW3mzhEUUYToUv4Nl7INBrB0bO+iyDRib6+/vcdV9QBQgHE8r+b60b1ChTw8vPP4XfX36Dqf2qnFBFExoi6ujqIeq53LhTQ2dWF22+9Fdf89ho0t5trShFl7h7v602NNg7kV0YgI5ARyAhkBDICGYGMQEYgI5ARyAhkBDICGYGMwL+GwEchgHhKgz322EPDGQmnI/lf//rXvw6a88OfdjAFkH8NwX/9Wx+HA0TcFRICS8Loi8tiYV6D7QAR8WNgwvOvfe1r6iRKE6MPZhiswiabbLJAfrG5RXKA1PEEOcMVMSO1RSqiI4TRdiQB+qjRY7D2+htDvluulFHUk/p2GxE7/vbog5gy+U2MGDESLa2t6OrsQPvwkdhsq63x0H334IVnn0Kpvp7hiey0uaUpN/K7t0scIAfgwB3WxB2/PAFnXPEXrL7FcfjhGTtjyi3XYt5ae2Cj8iXY8Jt/xPLjmzB/+lPY69x7sce4J7Dn2cAFP1wdj1++N86+tQXtdf0YveLncNyxx2PybcfizlEH4vQvfgp1xRKeue0H+NyRD2H7T7eT7OUzzJ6MdY67UgWQwgrH4Mzzf4S9Pw/c8LNjcP2jLagrz8WqO+yHg3faAHf94ii8veXFOG7FF3HSpkfg0eXGQIP6CF59PZoE/ZTjv4oJD/w/nHDKL/H6mBGo65mHDb9zHk7cZgn8zxkT8cfnpqO5PB+Ttj4cf/rGGnhCBJDvXYU1pl+LvQ/7BVrGDUPf1JexyoX/i2ObnsPDb47HGstPwg8n/hTPvQXMW2xLnHL8Xpjw6I04839u1BwgdcKC98/G02MOx32XbIoXf/ZbjNhpK7zwzPNYa5Wlcfs1M7Dbwcvgj19YCo/tdDX22nNrjPjLA7i3C1hp/fUx/Ombcdo3H8Cnjl8Xq6y/CzZbZgb+dvPvcfVP/ge3v3k6Hnl9Azz6/WWx/5Wn4v/dsx8+i3tx45/norG+aAR5xxTc+scHMXteN4oFo79duLAfGb7KQ13V5OswwcLzbKjmUa1q7hXPGR8uR4I+hJKyr5kgoOw9c1eolmGuJnMdMaeNq3ueeJ3huTxReioqmHHERBFLrC7lKppFiknbUzZfPlNUJ0Zt4CsPTRX+7OEZRROx3OGYNn0adt9tNxx40EFobm7W/B1//vOfce455yiOxaKJlvq4IiYVzfGhThZNHu9OLktm39XdjV5xY73Hy8LUlfUe4hxxs4Y8oDyWXHfu7Nk44MADMHr06NDXxdX1qU99SmM9TpkyBXIyQK4l/xMx9JFHHsGjjzyK+sYGy1WSNgHFvYhGEUA4dizMYJ2/mxHICGQEMgIZgYxARiAjkBHICGQEMgIZgYxARuA/FQHhYuTw7GDkAEkxFK5IooFstNFGeO6551T8GIycHwPrSchwOVgrfNJQewmvNVgOkIcffhgvvvjiAnOAHH744bj22ms1hNc111yDtra2hYZM3Dx2OPq9ucMPewNxBm2zzTbvSnguwsfAxOirr776Qjlm0jIVNt544/cVQDQJelsb6kp1PDVP4lki6wgZq4fIg08DVWGfy1U0t7Zg3Q02xYiRoxQYaaByLfmsCB5vvPEy7rvrDtQ3NKJSraoossEmW+C/Vvos7rz5BkyfPlVD5RQZ8spP4SspXamit3suVtvpABy0w1q46/LT8fNbX8TI5T+DE049E4W//hL/WGx3fGPZV1AYdwg+//nRePvhZXDKn8/GJpULsdeFwM/OPgqv3nEW9jn7T1huRA8W//R3cMoZm+CpXy2H+5d7BBO3acFN53bg80eNwp0/PR7HXf0GPj2uGdVCSYnanpmTsc7xV+DUtbrQ+KndcMzpZ+PwL6+Hm37+Q/z0xklorbRg868fi/2+1IIbz1sTc3aahmNXeAknb3w4/rLCWAjdqwf6y12YOX4LnHr8XljskRtx5sU3YVp7M0pdszB7h2NwzbfWxovfOxqHPv0mRndMxtLfOh/n7LQ8Ljz+cODwq3Bk82P40fL74d6tl0fXw3fhu490YqOZ/w+/ffO/cNDG7Tjm+FPw1LOv4bW1dsVlR++Lxe75LU655CbMkHsoGd6NaU9vip/+7Rgs+tc7MWuJevxq10nY847tMfOlZmy6zCSsu9QtOPHBo7FO619w/lE/wDlNa+AXE8/CptP+gFP3PwF31Q/H0iuuja/suRt2WW95/P7XJ+KwU/fEq30b4i/HjcE3f3M0rrzrBGxUuBHNK56IddadgL65czCnYSSWnzAKDcrTM8gVxQUJZSVhqIRYD3qDku0igVl7qxTtM6YziBvElQqPKyXiAp0Zwd/hrgrmrojRlkKfUEcTnSV+7yheiDVDhANxnthXgsuCjg3+ERW6LyzJt/xVJDzRHyjtqOtE/k/CUalmAnVqaGivIir8uwk6nihcrlPAtKnTsftXvowDvn0AKtUyTj99Ir785d2w2mqraU6Qffb5OlZd7XPMLW6ioYa7sth1wZEl9/F8KRICq7e3933Hq2pVBjlxiMh1pBtK2csoMI6XFLFS7kdr6zB9Vumrb0+bhnPOOgdjxozGHXfcgTtuvwNNLc3qPKmUK+iW+4lopfUnrp8iSioele0+xaKKr/mVEcgIZAQyAhmBjEBGICOQEcgIZAQyAhmBjEBGICPwryPwUQkgUiI5ACviipDkgxn2Kn3aLIBAQ8tffPHF+q84O97rtd9++2HvvffGbrvtpq4c4foWJuyW32MwBBApy2c/+1mcfvrpeOaZZ/CDH/ygJuG5hAhbeuml8ZOf/ATiEhFRTUSQwXh9oADS1iYhsBpM6NAIVBY2pyJkdKGi9KcKFEpAC51bAfoq+Mxqa2DFT60ECYml7ylBWkVTUxPemfY2/njbTahvbkS1v4JxExbHJlttg7emvIm777wVdfWNDLEjpLd8lyF85OdqFX3dc7HGjgfioF03xt/uugr3PzkFS3/peHx95bfxuws/h73fuQovTNwTLX8/DOdc34zlt9oFu689GncefwrOfrOKfY44Hd9cdRbuvP4qPPxML3Y49kdY9tXrcdJ6B2LR2x7CGVu14Iyl9kLd5VfjqA1LuOuaS/HT6/6KQqUAOVjfPWsy1j3+KpyyVieWWHNvTNhwJxxz1Hfw+VGP4hdX3o3Z9Utjp6/tCTxwFU7f9Ris+dDrOHr5F/CD9Q7FX1Ycj0aevq9WuzFj/JY4/QQTQCZedD3eaWtSkn3OS0viwEuPx56rdOHwEy9C0+JrYJddtsHol6/CKeddBow7EqeduyNm/f02XHXzw+hbc3+c+aVGXH/Mcthz9K/xxKG7YvykX+G0m+ZgvU32xK5fGo9Xr7oEZ1x6A6YNa0Gd5scooHvm41j71IdxxhaL4cW7L8QKOx6Gn93yEg7cZFk8eVkB2529D44/62h8da1+XH75b9HT/FUcdPAKeOOOy3BrYU3sXP8Qzr99GlbdcCd8Yd06XHfpRJx40rZ4pvoVTL/9u7joqtdxzZr74YXDt8W0a47ApY834b+22BZrVJ/Fr351LV7uaEapVAHK0p6YS4ZJsU1sMJGtUtSgUDU5wdVBodx5wQQHdSowJ02SX0PbZEG+b04kD4Clf1HniAkERf2yiQzmOOL9XYipFEP+DLNZyPuWScP6AL/Lv6neIIm9pd2WzL0h95bk5BLiS1TEgqbXEeeKJBKX7wsOptyYGCNtn+WuVtDZ2Y0ddtgB++33LRUPt9x8YzQ2t6G3ux//ff6PsdY6a+PW227Dj350JkYssgiqmjdEntOkD+29KhzRCUKcJM7eggWQqg5KjFClY49cQx7aymn15GKOQPHKS6/gsssv0yTot9xyK3533e/QLqozvyflspfLMFaX/r4Ip6VSdLIMxoCXr5ERyAhkBDICGYGMQEYgI5ARyAhkBDICGYGMQEbgPw2Bj1IA+XdgKQdkhSPq7u4eFEL/31Fmv8dgOUDEgSFC05lnnoltt91WDw2nUVPk93vvvRff+ta3NASZ4DUY4ofcQ/h8EbqEG/xXX8I7rrnmmirObLfddlhllVXexfvJZyTX8VNPPYV77rkH5557LkaOHPmv3jJ87wMFkNa2VjQIoKpg2Al4UzPkFL7xxULEKnet3KW4PfrR2tKO9TbdAsOGjdDcAUJmvvjCs3jl+edUSOnonKcpHMYuOgGrrbkuFhk5CnfefiNmTpuOulIJVSWOSYqnCdhRQF9fD1ZYbxt8ZdfdsOQwuW8R5a4Z+PNvP4cf/WF7LFl6FbeufBxeOHYzNEveiP7puO+yX+KXf3oGDS0FTGv5NL69/zew1cpj1Akx/4178eMtTsfz64zEql89AQet14zLv3wwfrf+F3HiPvtiq5FvY+L5l+C51+aiob6Avvmz8V9fOxEHr9yFrxx2Hsa3V/Hiop/H2YfuilUXa0ex2ovJT/weF373l3hzfAnrH3YB9lniDVx06AX4x5hh0LTOgmN/H+aNWh3f+vp2GDvpT7jslgcwt1EyrQu53oHXHlgWx932XWy65DBU0Y/pk/6IX13yP3i6azTQ2YfPbPp1fGOfTTCmvopCqRv3TlweZzy9PZbpex23bHU0ntxjQ4xuBaa9/jKmzQQqL92Py2+6H7Obm/T2Wl+9c/HiZw/C9QeshCd+9yX85IbxWPNbJ+DALcfgf9c6CNevNQzvLLolTj9gB6y6xAh0d76C5yb1o2nug/jR60vix3tsiJHNdeifNxl/vO5CXHznNAzrfww7nv4gdv5UPaY8/Ef8+oD9gPMfxLGbLKV1X5r/Bq66+grc/tAraG20OhZBTYlwTdAtCb8Zpko1tyKq2u40cJOFS1I9TkQKkuia5LsYw61p/gy6NeT6+lnn2xmiykMuqQdBHCNs287Bq/AheUfMfaLlY+J1FTtUTLGGrwYOhu4KhL7F2DJSX8E2x4i/1OViecktShavYpc214c5XEwUEVlm7txO7H/A/lh3nXVwwX//N55+5mk0yiDUX0bH/Pk498fnoa6uhAO+/W2MHTuG7pFUuAl+G8OYoeu6uiQE1oIcIFX0l8sWTsvTsITEJknsKj6TPOMbr72GS3/+cxVAbr31Vlx3ww1ob20NAofVpnYGy0cScpOYEFYS51kQSRZ6rMsXyAhkBDICGYGMQEYgI5ARyAhkBDICGYGMQEYgI/Afi4CQ50M1zPhQF0AkDJWEeVpYQUJEkFdffVWTzL/f672EhYVp9IMlgEgZhHt87bXXsMIKK7xvkeR+jz/+uLpBBkP8UOp2o402WmAOEHGAlOrq9bS3J4u2kDoJsasEcciGoD9XKv2a6Hz1tTfAsOHD0dPTjVdffhEvPf+Mkqit7cOx6LjxWHrZ5dDY1IxnnnoCT/7tLxoWS0MDFarQQDiav8BCDgXyuFpAf18nZr8zHfP7LDdIsdiE4aPHor2JbpTeuXhjymz0o4pSsQkjFh2JtsaSkenVXsybMwOz5/VqWUutozBuTDtKIjN0zMY7c8oYNX4U6vt7MW/2DMwoN2Dx0YugXpU1Ce8D9HXMwfSOIiaMHWYH1stdmD1rJubO70elVEDzsNEYNaJFr9k3dzqm9zRh7Oh21AuBztzTEt6oWu7B/Dnz0dfcjmFNDfp5D1ckose86dMwq6OsTHVj+wiMHN4GyxkuTph5mDVtNnqqQLlQh1FjF8OwRtZT9zy89c4sdJWB1pYWSB77gtyjuRGllLiXwvfPw+SpHRg2ahzamwro65iNabN6sMiSi6JF3+/GrBkzMbu7Hw3FZrS0F1Ctb8eIQi+mzpyNXhHG6poxauRItDaVlFjvnDUF0+YD7SNGYPiwFlTnT8eUmV2WF6OhBWNHj0BTveSWYTg1dWe4QCFCm1Hjrhd4qClLQeEZQOhKCn9hSCr9olzPnA4qYmjMtkj+i/hgN7C/+RU9EXfg4l348HBXNfcOmUosSpVcryb/R/pssX8wOYjVswiGEjKKhQl5ddShYwBoO5HrqmBhQkS5UkFJQkSJQ0IVE+jfRI2VZxcRRN0jIZeK3CNiUBDBiL/L18UB8n5xFH1wlvtK8nX7nXG7KARZYhDPf6JAqADyy19ehpGjRuLmm2/GjTffgraWZhQqFXX0aD4SrQMRvKL7RvsTgDppH0n+oIUZrPN3MwIZgYxARiAjkBHICGQEMgIZgYxARiAjkBHICPynIuAOkCyA/PtbgGA+WALIv7/0FqFmMBwgH0fZ/Z4LFECEiGxvlyTo6lkwopin2uXUtiV6tpwAQaBIToULGTtq9FisssbaGDlqNEp1dejv61UBRMJqFUslzJ4zCy8+9w+88sKzGhbISFtjQC1pswgOlqtASVsNw2XhtzQsV8ESs9vhfSaeJrFtuUPS63nS6/A0fKZIhMs7POuvYodeily5529QYtpP6DOskpDU+mkth9PZ9gclrmO0H8PeyXi+59y/hQDi+x4qaIDTIIQcYjgj3sW+RMXACX4VDkivM/mDClmKrifgFszNrGBWBIagErLdyWiLTERXQpKg3KWDkMQ6hEQiGe5waB5wsTpYG/LMMXJjw9Xqz6JG2ecsIbm/R8dFkg7DiuN39jBsoaGyzTAMlYa7ksuZEODtxUQL+TsxsLhVFtZJq5kiCiuNudG1/aEqcpXGtWKScYdfRBcvG6tF7+N/T65LpYVNzBUaDctlIaZc8GFCEzYPk8nY9h1ND0OldW75Uqw5Wn0H9wzbGFOha3NdkABifUDCdlFgid1ngWPX3Hlzse8++2rMwRtvvBHPP/88JGZjFJz868mgwf4jZZJxZ6hOzB/noJ7vnRHICGQEMgIZgYxARiAjkBHICGQEMgIZgYxARiBF4JMigAzVJOhDWQCRdiQ5QBY2BNbH2SMLG2644fs6QDxGmZCW4Xi+iwEM98NAQzxpz5BEFhdIv1NBHxoaWzB69DiMX3xxtLcP07A2Xd2dmPr2FLw9ZQq65s8n+V1AiaGAlEAuVi23gooERuJqFC4h2Y2mNk5fXSKMJRTCFzGEVtHDJVm6ZmHBJYEzDQYWvouii+kNfrKdjgS5OU/qWz4HI4ODMBC0ECtRhQm8FSY95G5hmEw0sQTX4m3R0tBJY7oDv2vBxCyRtKoqdlK+UqwyQbT5BeKnDAcRDSwkWTyZH4QXvZyR73ZPzTThVWRhzFg+jThUlfTWRuYrCc8cFEqCC3ZSAnEcyP2MqadrpZZmt+dQmwuK8twuAGg+GHHtyL0kQ4fVhwoh+q/F51IMBX7Wof8tRKrSxNkSusrcEhaaycJGBVWOrST8zcUXthOtW0kkUi2aCcFDvEUVKmhaViyTx8w/YWoEn0AFQcszkuhg2jZdoHM/RiJIkPuX60m2C2vP1NfUWSUOD2k34Y46Xlg/sKHDIDLnD7VDt6MEMUexCwKMCTx2AeuzHZ0d7+sASQcocYCEAYP1FJLEh3fYM6tV1NU1oK29FbNnmTXPapUWj8SF4wKqNcMCSiUROYMs9HGOkfneGYGMQEYgI5ARyAhkBDICGYGMQEYgI5ARyAhkBIY0AsKxdHZ2DtmDphICS/jkBYVv/79aQcLBSU4OCUE2VLmuhoYGPRi9MDlAPs76+QAHiFl09NS2OwSUpfXz58bEVoRcDbGK3IgQzp9bEutqGZX+fiOLmdujWFdCSbKKi4uDJLqJBPG7Ck7NAXE7wW8ihIXjsdBJiTXAEU2+F20qJNd56j9mdY4f1sao14wn9jWkEh0w7goILo4kKFMQaOhIcXdK5HKDQmOPFpJne6F5Lp+hlJwwduFFy+T5O9wBIqJOcK64U8ccNF4vIeQToTKHQ3RP2N3pXKELItgRqKm4YpLAw7oySSaYcNz9kPDX0aXjLD8jNyV8uHPjjCUVHAv2wKIiyIXLqtYody5uErXd8DmCFcldFzVqXQSG4hxtJ6GBmbBiSLpYEK06AR6P9MTi0nUURDm2GwpINM1YeRn6zJoq2wHFpZhYI+LjDd8fy393IWvg372+PKW45R7x64WgdSFUlX3eRLnOBYTASgcoaTcSCiyZ5vkAACAASURBVCu4eGLO8tiYKeyZk0b+LInfg7wTL8d+a200tsWc/PzjnBLyvTMCGYGMQEYgI5ARyAhkBDICGYGMQEYgI5AR+KQh8ElwgAxlAWSoO0CGvADywQ4QEUAaTAzgwe2UrAwkOkMIhVwIHn5HSX4TNYwaJiebiBN26p9Uv3C2avuwRNWee8Tp+Rg+h9cL105CLvmH6CbwU+VWBL65gMPlNQ6EJHiQ+xtcuJB/1T0xMFSTkspOzNuQGVwLLII7HcxVYZ8xDYnqhifApuMkxS76LBh2y8MlJYR3TaJqCjnhlL06LUIAJBbQQ1AFa4RneanVllL9xlUNF5M4O+ifWX4PS+Zyi12MDggthz18CHXkycI9tJoD42Gq6DLQdpe0q/AQsQEyhBadIS4+sIyefjuKCB65zAQNayVptm+vGzGtmGAXDA/ukKHGId+kkYZuFL8pBTW6HGKlx1wiNTHHgnrh6cKj2uAeEracmrBSQfNgkWMYNAvpJm4Xqx/iL6cAOjrR3d39oZRowb1cEReTv8xTBPUNWaw3L3GFobjcfmRCnFhtPGacfMV+dhePTGhDVREPkOQfMgIZgYxARiAjkBHICGQEMgIZgYxARiAjkBHICPwfQkDCnw/VUOND3QHS0tKiDpyhyncNeQFkgw02CBFt3qtPtre1o76hPoTccbK+yHwN/uWYN4PkP7lWFUuYYMJPpDtdGvlTU1YqJJbDNSW8EKMoxWTYBZ76T8IMxTP85NtjInGL92T5HTRgljoJJKaW3D2e9FdxhwKEJV23sEiR5WWIoVTYCXk0/LvMXREcGv4kSR6OaCQIOS7IU4fwQEHk0fBZcs0o+1ghJdAVr+15OTTcmNPhMY+IOWsYp4vUtIVDcpNLmo/DoxMV9NFD2DNmJ9cAT5pfwr0DFj5Jwohp6C19UbhicCW7kbUJD93l4oOLR57JQoWHYJng1YJAoslDEgktCmvBXSL3LjIEVg0WFeY9sT96DhQrraGveUEY2Mr/7uG0TEAwDDXMFQUEI/U99JYVjXJONF6wjVg4tIJWZaLR0I3BthWEv1gPjp2HRUsaZCy9h7ZiaCkRaMzZ4SKiW43syUyg8tqy5+/s6kZ3V09qP3nfKVquK3H/LGcP0QqCF+NzhZpiW6VDRpUOT3rO74rIaaHhqprYXfrfUJ2Q/w+ta3JRMgIZgYxARiAjkBHICGQEMgIZgYxARiAjkBHICJC7Kmj+16HKt4gAInxUX1/fkKtRwXyoCyAWHao6dENgLUgAkYYlMcoa6upQERFB1Y80/waTYuufPXG0JqJQkULpaiGM5b3U5qBkvZw+NwEi5JBwkYLXGxBryBKJ63WM4HURQPMueAgtP7vPJNZ2HxK+cvBc82mQuCYZrn9j99F8GiK8WFKKmNA8XI/Jpfm7MsmSo4LuC00nIe+JK8BpcA0ZRtdAEufJE21HGl7I4RiYyn8KSczJsBvJHv/qfHIUpejukGsl+STMxWNp4aXMpk34Z2O0JD+k76S030s+KTlAgvXBSe+UsPbQTqUKChXLfaItRkQDRdnIbruWNZSoa1AsozPBXRghfwodGUFqSYQcrYZKBRUpC8x3YJqF5Efxe9ObofcsouKqmmkAZkSgWBMcImwXLmx4SCxFrSZ3DMUbqWkqDIqVxehijhqTWEIGF31Au3KaO8Q+b3Vl4gz/6/0iuGA8r4s7acRNZAJNaHryfQ+z5QKfCyASio6iSU9vD7o6/7mJsFyWZ6O1xlUoVbqiDJSm8UhdUKnjxzROycVizqT8yghkBDICGYGMQEYgI5ARyAhkBDICGYGMQEYgI5ARGDwEhG8ZygJIqVTSHCBZABm8NvHPXEkEEMkBIgeih+KrsCABRBIRt7a0akJic04kp9dFNGDujqIk2FaOW/0A5lDQ0+GWH0TpfyGhNTqOncaXpN3yWc8eoWS8nP5Wkp43EpJeEotTGJEsAqJ9SLLqkHPCM3gzok5Jk5w7fU39QglwYVkt+XhFbSUVS2gtidY99QMTQ9uJ9ALKhSpK/K6HDKpSUTACXJlqFYbkmZR419+NeNdSanmYk0I+5yGBRLCRcpSMoNdv0+3i+Uc0RJGS15bQ3clwBVurI4og+nh6Tfu73knFh6IFJhLSX4IUaf4VIckZukvrRcptrLgnC08lIXLkKBct4biFKwpXDm4CubPVTRGFUlmfSwQdTxIub2rOdIY8CqGyNHu7BhJjInS2DXfpUNSy0GTUFJirIzhOVHiSZOqOI3NzMCSTVoo2pJI5avT/LZeItQ4TD1SQMbsKioI925oAo+KFvmf1USyJSFahE0JwNUyDvMYE8fqPYC65S/wBKK6FnDEUivS62rbkupYc3nCyPmU3YRkpQEmrlj+bgFPRdqVl14T10q/KmnReBQbtGyY8uThUKVbR39ePjvkd//RJAGmb4gSJeUlo25K26GHM+KwugISBMiS7t6Tn+ZURyAhkBDICGYGMQEYgI5ARyAhkBDICGYGMQEYgIzD4CLgAIiT2UHwN5RBYgrc7QIYi9lLmIR8Ca/311/cD9TV1IGRzY2OjCiA0XCR5PPxsvnzFxI+QxFl5TBMw/HS5sd4eIqg2P4Ynmxay30QKc3iYM8Rzg1jIKs8TouStqQ8xebrelgS52QHslD9P2VvIJxcMGHJIP56eVvfkD0KMm+PFc1l4LoMgvGgoHxNnPCyUhUgyGEPyct7ViHFmwiDiTpjbiX1zScjnxDGjsoHeIr0mXQEKZxKiy8lmhd2fkp8NrhmP+mUn9IVQLwiOqv6Y28VyXtDZoCGb+De+bx8Wel6IeakD+66LPCHRekhqHduC/OR5MULCCgoE6gDy0FchR4whqHf0sFvVQmhK3sxs2Daxx50xgWjnDyHfCl06ob2q/BbsEHYlT1DuocPYJC1slmknUmxrVu6IMtFD24aaa1w+ojODpiX9eIVtVutYXkxfT9FOmoLXiZkqXEgjluxIZuawdmLWKPnd3BjuRrJQZ+wrFHpMZGILTcKjyZXmzJ39Lyu5ZWk3VRFmYoQ5FftUbKLvRZts0dqOvEchR0PO5VdGICOQEcgIZAQyAhmBjEBGICOQEcgIZAQyAhmBjMBHhsBQjrrhkUSG6jO8O4/xR1bNH8mFhzr+7+sAkQbV0tKKhvp6Rv2hqEFHR01uAobWcZHCw/ooIe4RbTQMVMh/HXIyhHwEGgnLBAdaRehjcPHETr8b6RxzGLiyogIK800Y1S5Es8V/clHCnAwufsTQQkpqk1H35NoWisrYeK1kIa411JUqA3wvSQyvpHiaa0QO2VvZQ5YNOg8iKHyPBQyBmki2e94STwNSDSw/qX6KRqmIYxYJCiTBUWEuFMHIHBIMruVCjD6nhTDTl34/hiLyUGNquuBzqgTgrhFl/819Er4fQl6lYhBVMP+eh6hS0px3VIwlPJdYfSiBuMjCig/p21lEl7Bc61G9gRhq2ZOEF/7d6KaxMG5mRhAM4jNEAYgKBkOQmbDnigsTmw9I0i5ll3wkLi55ipTY3g0LT8Lu4k0QfYgNVUGrEwocVlfWdswhYkIcq45imj2XPLtKLOKmUgeK1aZnPTFozCnS09eD+fM6/uUwVObcMgcXa5Hhz5JxgPcTrLXZ5JBXH8nElC+aEcgIZAQyAhmBjEBGICOQEcgIZAQyAhmBjEBGICOQEcgIAO8rgDQ1N6OpsZEEreRyYM4Inu63EErKSJPjNULYRAL+TFJcwvH4ZwP5n+RacFFDcib4YXAjnyk4GPtr96oJw0VCXd+3EFSWUkGcApbW2vNe2F/pbqBgY+GPLESThrIy/taIZHmOQOgzb0bIV2JuFiXM6QQI7hIJXRTkA4aUknP+Ej6KoaOUAxYXBpOzh4ey0pKI5xVFB6hWQl4HP8FvWoiHeRLNiKGRGPLJrsPE8hpKzDN0W6L2yJjTh0BxxJ7fBR5LTB3dOCnvTyeDiBSapJ16iLoS3ElhWAYdjDkxgsbgilhSH0rne8gkdxJpuCYBgo4dhsaqikVG011E8UYJ9VCJrB+z0gxw59Axws+KYKI2QPl+wtfzjvZ81pxQobuIV088RETBKthUNekDriVRRNNrevtPhJfUMaXthW1ZhT3ibJeynmFuEnNT0Mpi2Lv7ymuSmiLTkVvbNZWIjh+7pvQ9EUB6enoWWpgIYprbcVJnVNTW8hicEcgIZAQyAhmBjEBGICOQEcgIZAQyAhmBjEBGICOQEcgIZAQ+MgTeUwBpbmlGQ4OJH54TQmlWMtn2s73neSs034Cc/DbzhZGzDI8lxKrLGXrWXJ0eMVyPBVWqoiy5MERosY9YLg13PTBHgjoZeAvaM0JspZBwm98znpUhulzqYFJsFTjkFHrZxAkhzqUcZSm3JjH3kF0M82SRiCyHiccE01/pDAkuA899IMIBvRnyMJLrQ34Pia3NVWDhisr6nmLpedc9TBFDUbmKoC4RT5HiUb/cNENsKEUQHncC0IlBbN3Bo+WR8jExvOX3YF2b5qD16u6ekPuEico1h0USOkoSi2vbkFwrlkDDHArUSQwmA9PaVnRoeN4UeUCmnEmcN/QseKgoD+9EJ4HlB4kOHHGQWC5wy4lhSh6fzR4minoUXSzMVQzXZqlK3L8jOJhwYZdzN1J0HoXk5p5cXcGh7ODh1vSi9KEEpSgNN+btNZpHBCO9dyIiqGjHHBuJ/EShhBjTsUPNxN7Te1Lw048lHaoqOWKq6O3uQXdP90c26OQLZwQyAhmBjEBGICOQEcgIZAQyAhmBjEBGICOQEcgIZAQyAhmBfwcChQ3W34DBqQBJKNPS2oo6USwY4sfDC0lhPFyNhxWyaDYkiD3HhudHSEIPGZfPkFNkcTVhN50i+jaZfz8Zb6fknbf2exgJbKfcI3nuPhBzo/B7HiaLOTosxwTPztN54CGm0hP/ZkZILQDuOqGzwfNihEQW9hzh9H4I3BXklyQfCkMsOUGePszAUEDuRBkgEITcIu60CJlNYlimcFn3CqSfpd4RufeQPIOhoCKaaQPU+/rJfXfhBO2C4o4BGoQIFxyYWCO5XMyk4mGmHMXwIQolJhgxwTtFl4C3vUM3BfF2gcRdQ8rvm0jxrieLUbyC0Kdlptjlj+Nf9CpyLczboOU+SUJhmbxD6cTlqJivxqrf1aroWIkl5Lc9Pla4nn3PhLW0racCVVAHQw4Xy2sSFDwrVxCOiK2HbyNI/f196OjoMFdMDlX17xiL8z0yAhmBjEBGICOQEcgIZAQyAhmBjEBGICOQEcgIZAQyAhmBQUagsOlmm1br6+pV/CgWS0mOjHh63ylc1xxMSRgQ6sopXw3tY04HFTn4u+bi8JwH5H/1n3Dg3phX470Twjoh20N0I7+H3zMk/nZ2n3R6+K6X165tRHbIzMF8Ch7syEMwJYRxkjMjpH6IPoZArNs3omASwkwxQpHluaDbwknwcB2PIWX/RpLdhQen/emeSJwJQSjS/Av2fOH7XnYn0WvSV3h4JiPVvV7T/B/a3jy5ehJFa2AoMguRFtUpagIhGXxUTyJBzwvTiUEnhTdwJewlQFlC7nuuDm8pVCikvWngMX322iwfJpbxoRnhKvQhhhGz/DF0YTDhil2aScz5hYHCiOkTsS+4wBKcLVSM2FN4lSjYBBEvoMT2723C84p4EnEvh97S+wjzfyRJzhmXzdPOq/gRw7J5TbCPaP4Vti2L2MUPGJYihPT19qG/v4xypTzIw0++XEYgI5ARyAhkBDICGYGMQEYgI5ARyAhkBDICGYGMQEYgI5AR+OgQKGy33XYhcFLIKZGc5DcqXZNGxNwD+hfLsKEhhvQH+4wT8FZkI+TV/cGYRpYbwMJGWYoOvk/ilcYH94Q4J69XM9LdclJYuCJGb2JgKjvVnggEhaKRu+5cYGL0iifc9r9TzPHoTC5k2BMwVBNzTZio4WR9ksuBmSD8OS1+l5Y6nNYPf9LkDlI2oaUt7JeHCFNsgkPETufHJBJJQwjJ4MPDhTfDiX9P6h21nHBtFzlcHLBcHzGnSQgZxau6MBWTdntNufOB36UKYG4h+wxNIZS3JKiUKTQqb2hIMtarfpZtzQWZJCaYX8fFK8tDE/OsaNJxNSy4COQKmHyGCV2Y48NJ/+BqSVUnltlSZLA9RZWppu2xhTDcGz0cKiQUIeHACsxO7vlmwjOEhi7t3/pNcLN4Xh0vnDdMSm3ePQUrz88S+pv0TMlDo/lB2AcpWBYl9Jbm5bF7Sm4ezxdiYo/nQZHrEi+pDoatc4nSwqBJLLWKucI890+NAGUCo7ddD/2m+YDkex4ejsKZ1J09i97Qougx3p2H4fNoXe5g0dBrdGRp+LhwP+bP8Q6nopiE6JNcMsFDZfcIIek83l/MXxPy+tBF5h0stGfmeLFndLsa27eOVzZOMZNOIi4Rm6Rv+Fhh0dm8/IxQ5oJmKpqy/USxMo5aPt4FDxKFSR11NKxbGJX0kSTEnYW6cwna4tVJH9G6UGw95Bvz2tSEjXNl1EdMq0cd3jkGqPDsc4JH5WNXp8fLxgm9bwHF1CHIMHrS3uwz0k4t/40/iV3K4/uxMRRheZe8QWmFuyDKCcXFR+bisQ9YjRWLEm4wNKw08GEYFWM3duGccxLrPk49Pl/FcVOF5WJRxwivPWtKtW47DSGZzGPaZ7VsVhehhNUqLJcRjywwhqX0ew2Zx35VkLB8IayhlUfmcx0WGLZQ/tG+WknD7w0Y64Nr08V7zl2hK1mfcOHfQhxyHg+l9rk0Pof2GCqxPoPYzC6jvb20lylOEqcxutTsuTgu0rUY1wvEOXTXqrajEPUwKXdwHkqeLknnZEq6jcAUm631hVaNYkHCPvpzcIxkXikXli3kJccG1ohOWzHyIltyUetMlwo6jzMsZAhr6KEXLTSj4sHC2VcML384n4199EvXdT6us3ZsXLeuHEJH2qkK9j+fK713c0y14Tcikh6ScNewtW+/E0OESvuTualkYU+jm7Jg+bYcHK4gdO7hWlOKUpT+E07HcB7V+YSHEzz8pLY96TOe3M0fUdooG2Y44ZIcOEnqxnPMcShj7rkwCgTfp49pbie1fG++bmVvl/Wf9g9bgkt/k/WlTCs2XrJm9OCH/axjeBhufWaxNifjn60XOV7LWOoOaM6NrEZeOVisbY3qbZlrM12/hPxqXAd5brwwsPlY42Vm/YXRhmtYnwX9IJQfTPH7so1rOjOPBetrYZ+XvN9oJZTYvu0wiDvR/YCT7wQMCq4LAzZ2CCk9sKPjaMXWbD5OcrLx3UVwwHvOQtvbxHCqhoT1E3kOy/nnqwb5aNxHeR+wNRznsdDpGDaVIV3DJa15cL9geNs86S/fytnaLBx18Xkh7KH4eT+c5o1Z+y7XZz5X6z1sLPJtiYcotkNt9rIIujYOBfwG5ubjmFKTX5GtWvsH5y3rDMxv6O3Cx+ywq2C7SxzRfmOf72MP8nUNS+vjuDVptnsf/GXc0EDDLJnsUmT8lTFRex/XBjKMse70AFbsB74HjXe1+chrSr4njSPst/wwG+fzsJxM18g+72gI3jC6xP2zhtUNAOp4YesGbwZxH2sLM+/7XKUlaw5bX/iag8BrmGRZq8gaWp6VF2es6FDrHKt87enDve73df/hFek5DH1eZW5KuQ87jd3H5j52cc69bGdxyV6zn9CyhIbJfJcMpa1914HhITvZe+gaSdq/7o98DRH3jFIGD/Vsa07vQ97L4gxbs4VNeqf2Va0Pj1IRG7XxGh77m5EuOC/4fsdyPia93Q9++pDPdWE40Baibsi8EOd0xZL5SH1BEyMKJEflkoOfcS/P+TNZz9sAwNDmvmZQbGOkAe9luq7zBq5rGq7fEj4nHbtD1AUdsm0+s2gO7AMOu88Gen87cap1zUOEYe/Ha3j2V7+Sfk37qD2fr+J0bcW+KhczxibyT74e0N4XqyZEWIijfxiO4zrSbhoOKsZdmZfbmLcyn1VnvEIRRemDOsjG9qIhvcOlZO9Ceo3f9bSvoZVyTWR0SWy7Fvnd1xv2nq1batcHdjA1De+dPEYYXnxlaasTX1Pb2B73OMY92ZjreFpNCPZcD3Ce0zD74aucXMPg4BjzYC+5oLiF88mYtet77RAExaO8cF3mrUzBNu6AI1IYX1hKm/albWjeXV+3cX0ZeA0eCCfm4XB4CNPPKDthfSxDph0CtjHN9x88GJw2Lo4tFu3E449EnH1poVh7WgHO8Vo7OibENaZ9xrnThIDQ/bRXQLJq9IhB4aNJzyKfoekROCzo43DcDUMG13u+5/bD5NIGtD2Qt7U1mq2lwkHlsKINdHbYw0R6Jo4ZumX0xXCI1+KcWe0ig6izzo3LtvVB3P+lqQF0rkgOYvumNR1r2DJiBPqwxjX+IeUEbU1PDj3MJ9ZHvS94Tdi2PtYjidaaPZRzMeE7PpUF/ty3EEpQMGS+VCzx4brJ9yPWtrhXCO3ATptbf2VqAs7XaWR+q0lfX/meluUPfT9G07E5gPOgP7zPZTrY2/ygw1O6H9U5N9aZPXsRhe2+8EW1LISNQlhU++AST4/bBW114afmw0KHk7ovET0UlS56kiTZ8fcY+ieEV3KGU0cTmVCqKHEgT10JPs/Y/OGbXM+J4AOAT2LJYJCQXfoMJItKnrhdW7Q8b1HJUpvsrHJ9MRYmb+epEleEX9PGlWRzyU2L5QDh2K+bGc+r4ij6ptsXnST5fASPx/NJiFkdhbejOhGcNx5SLCy2azZMdBL4WODb4OAksXbhm5O4oLEJzZw69rMtC3zx5ISNzyxyHe/YofcY8eeJ4L3FSh2R0FA0OHNbLhguQj1oGzdshrUBa7llpEs5kUxSXTcw0hYZhswJRcfMSRbPucLNrC2Yqf85PnEe5XAkbcm6lI9PtYMQ12SyyE7zb/i3ufj1iSWEgUsXSNp5neCwHiALdlkMaV8Ldc9B0WH29qaNxDYv7qyxAUEwNoFANzckYcK60nHgIBy2nTbTczKwfmMCixEAkUeyyVLToXif8M2Qtruw1HG6h8MxSduQnsY2PSZ62OJPe41ODD7qsHR6f1sE62ZG245u7bmQ85lYruXjXOT6ZAI2cp3LHSXkfdHpCFBkk1vTWWRDUcU2qD44O3vqOWN0YkzXf+6+8k5oG2Uftchhh921klJ0/9g4TBJM+4xstKlXha16JKakbrTO2VaiRmmiU1hg+do60Qx9Uaxo+a5Ec/XE/mwLmQKqZcsxI33R6siIatOjpI3JAoEbJh1rbXz15q4tQrt7XJizQ5OxsJYQSGVdvFk5DB8uAkKeHhLxYYNCwYdiqIki9ljmWrT6qwqD5asXOszImCTjrhXcNpDpwt7GO8PLB2kKhoq1HRyoFOX5ueCyghuxwgVWWDRxM6eCI5usLLRlo+ODjowtJZIx2iY51lk9W9/W4axm88ExQIlYJ4ScqrFW6BtSm9+AqhjBOB4HoVzWDfqYXHlo22GuoYHEr+/7WL+ywVQyz5uhz+u161D2f5/zhLDkeC4iTRBjbL3hRHoIianXdoE/pEGyrQXFLxOHk/2gtkObmxUFNvUwpLhQqbmyYj+2sY9tQecZVhhJ+bD/5zrH94M+l4c2k/Q/rrqIqbUnnRFcKKJQrw/jJIs3FW9/YT5hjdYsZJNadnKD7Vk392Eg4lBBIp4Lx+g6jWcQFG+bvgVHzo/sDtqEdH1tawUXMaSosbjssIlr18dVX0dpvbM9GwRRaODRk0BXyYETq8+4SfSNCFtV2FgNnGPkFnH/5liF0rJLuqPWVGabC0nEKEPsG9i49tU2GXKlWS3b4YKUUOWUGHWb0EhdyJT7qfgZNrImJtsrPYzDmYVrbSOgZB3GjQXbufYFOnDDIQnf0GhXMkItyn0+0LGl2o7dniX0MZ/4uMHhmkD7Q0J0mwDKMV1ZcSkzRdukDduSkmtoAmacYSpMGAK8o7mEpVy6r0tWaTp3M89aXLon9GXcWMb1pg1Y1t18rnB8nZ2NfS0evohjjM03Pv6zXeghEUOfBbe50dc+fCBfP1stRMEzCkLcePrm2VhPW49pHsdkzSD7nmoBJf7rN3Ms7VCGz3Msl7Qb9jkrqn/CfnZS0MnVMF+TzDQBxfeeMh7YWkabTlHWtpxPfCWWEFa2XPG5JmFWApHKNaD3AM9ryHWOzeNRWA7rFGJLDsqHBy1TWL+yPev6O9ZMbKM6mPi8IhgxBED4bBTzbRtuY6ONk6zNsKXh3pP7a8rihgibi23BIo4e7tbmmWTnzInFnpXjuBKbJDI5LwdSxYkGLuBtyZaIbNrZvLOwvfv0QwikbEI2yWESF8xcpDWybkDbV7GS7YvvOc+rrZydwNfBA+keH5OsvTpp5KJN7A+h7hUiE7KCSM22q+Vzp30g9G1WU/gcTyfakyGQ2zw7cMY68Pryj9me3DcPkY+z/RiJBdahjcdhZxtGtNj3Q+8kiayDazgQaGW1UcQFOieKvB/yTFtNFIWAE6dZXZmyaDb62big4hH7mnUxI4O9P+s9fd/mB06V1/P2xHbEeSOMddwv+fIj4K6PpkwNGzLnKxWfrV1p3kw/XBn4ARsrLb+sL6V9vcvBnDlrrY/FqBqBbA0HDEm4+cjnekR4lLiP0yHNV9OJoOeQhbN0JkEn9ca9i0e4kGfzA1M+1nEd6YsGb/d2eNPhsX2+cllhV+N14oJeMlf5h1QUdCHV+pT2iYANx/pk/xY2KDqXyCEeEXz94FNClIajeGFlnrQgqwvHJYx11toCbxAINTYD21zbnt+bloc/d/E6aIihT3EHpYlqScb6mp1zjwrguifk03HgsgO8VBTDbolNPRFogwijB6LieBumeFaV9xkjm9mjdJ1swqwKcjLv8K3kmEMYZ2wjK/UUGEw2Aht5bLaJrSBwNcxNK6XXw2+hf3vf5jfDwQnui8IYzn205oK2zqDf5K2sC7LNkVuPfcrbarKGcFJdix33VyFXsM4VTHvrAF9ZTgAAIABJREFUaygdO2vryM9FRji5R/C+pmveih12FD4yQYhMYgg7H9gq4u/7BuUM0o0chfSiK5EsE5mLsK4Ma+iwruUxP65Hvca4AGGbtvqVdkeNL4z5OnfrpEseQ/acPq9TYLJhwSM0eZeTPmqHT3XMC4/ja9G4Gbd7cD73NYKMpyU+DecKFypqKAHbtdr9dSxiDu2Q2NoZD641OavYephjNssfWIrQucifOO+j/IBHtfG9mT+HtenCF7fd1g6E+6BmbACbvi96CVjNoolTXyJa2CDlW6LYefW0qt0kkHd+6tFVJZ+afco0AoO7TjYXPy3nJ1S4+ra1LAlinXw52UconaCQ9u2Djz1MyA3ik0WySnHlyq5Jkp/XjgnOE46MXW+A0MltgUwEtvn2McE6ky+H4gDANYC1TFm482QVNU8SNnxOxSme/gwTnq9HPaG7D+Ts7PFucaNmMPtpSrYJJQG5kKZ7QJuHCkVWx0rCGPsbHUBOCrJx2iYoaTMBtnj/oNxxY+SdVP4N20uKSVxzcunBHh5p47BxtDL5MpkTXdgkczHASVOJszhTU/FMFke6NnfHSdK6OKN6yxccnR8Mp56dPvFOnyzIQoPwTQ2xsamefZCjuidi1+cKJwTDktbavrs/WJ/S9UocDEKyeN8EqT4UJx1TY+MJF90kazu0urbTIL5JixOgFY//DZvl+ECxhPZwBpnPjHFnb5svksrhdHv8nSsvG7z85EJQFXkdal5Kv3M48/FG6sN5oSCVJXyUhwuzIZoJ773P6l7FCHZt+2HPx9GLCyonAqxeeWrIh8MBi+OwMtHFV+x72oa021kr0NLo/bw9DsgBIyf49TspprLxIwlPgrSmHzpp6wsYHfuT8SjMCXFc8KVyaLOJKGv3Zx/j2GX7nnhygFu7cErfJqjaRU9NG9BT8EVUUgIxrmxtbPXFCNum39M4b55eUsbL8IybMQ6x3vxUSLSxzHHW06q+zw8CS7L6kbauC+NkLHFiwreE3tedAJfbUoC1Qzd2klfGHpXZWB9hKeeNmFUbtjBJW3Jiy6rDyqzzRuAS7Fth8ePY+NjuxJPXlbY3P0nBWgvt3TaePoeEtZu3V1/kevcP44EryRxnnf3wDbFVEEUU26TGya52rPE5LwiYYez3cSiMLrZqohhjXZLknxKttcEB7S7ehoUwt37FGicFaH3ExkbO59KuKMIRUpu1BjgOfEUWFul+M7+Jam+cY5I9AVcrEQ4OPnJqncc5OU7LesFoMie/vH+ENVdYEHMzqu0yDKa2CfQJNyHifWkYF562aPbJWZ9JhdhkTZQ8QyobmDOIBweS/i8kvjcsPTgjfVEHamIdQqtyU0QKJhCYNRuT2AZsuvG6TcTrwISwIgb0KRPQ7CHi0jD20dDHfK7l6eLgLvClSehvyTxac9jARk7dWHBMsD7M8S1ZFAYiPR0Htc85JeXlZZ9JiRAXiLSyDIe44eM8Zgs+m0lC42GnCO00qSeOMc7D+HLQxjift6yf6X9ZR+Yq8EMdhr9hTAIrGZO4fOVaTsRjF5fZhvmMNkeyQE6SqcgT26Q9pYvobKDGhyeiCMdR6+n28Iq3CTHRme2n0/ker60uQhKA1ozdIegzaCQHojPOVg56wlHbql1D19gcMMKQyHkirTETNWIHSJqMrVXsUjyNKzgVE0LHx1f+68IlxwItNcVg+5HiBduokzphbvVbkcD0VUUgrlNySDkhthU+oB7EUWcYT1b7xn4AdcCZhOs8boDdQWRseTwwEqo6WS+zWRhsNu66CyjsGtI1uz8XtzyOqn7d9zzeNUJXjjNKoJJ0TIsElddVzSGKdE/ql4h6bzgoE3prKrhynxvJPhe9fJ8Wz7H4ocTQ3/0AQVgrhVVbcL97cXQ3zf4W1qc+toRJzrHh3Oxffo8+4Ssy+2okazmicexwZ1tygMl4xTDg2ylc368lRG84RW2LNKt2P8Ti62wefAz9haUh4Wb7pWSvQbE4ENBKJMaBX+/i+1ZrZUZE02kTxstk5eF2K1/6idvXRk8Zf3SiDYc/w0ZI54o0R2Q6biWhl73NB97AGYZkleOLOq9DTuoi9AZ3LMc3ex7v0OELsQYj+xvE6dA0pH+Lq4EHzrwNOofD2dKbRbK5qHUoef8NdeoTJ9cLPtewacaFAevU+7oeoFQhluKHOky5xvO1jA9myX4jcBs63rB5uOvTH1b3j97/OO95k6XIEAhwHUzkM9ZvrR1Ecjbug70+Et4tVGPaf+IBHgfR9mU1A0ocXZPxzdaxyR6A+2oev0/Ow9lBwYgfVxEeccU33oGVTNYZuv/1amF/83WXC6UU+rkBZ0+SA4eGk2uU1qV1984x3eeuyFFYn/GOIPfzPYKBp2s+1p+tW6xfJZpEzY7DHC6xfm3tbQNdmId93UNyOZJUhoMQ8Da0BPCDmMPJxRhDdUXbuGVjge9FnC+wtuBUc7ITYsMMG4CwN9dZP/RTftvneyIdxS+uXeJwEQZeW7PyEKhHKEnGQm9gUfyOrmj7Gw+vhUgdznmk2Ht9SanZ7sOA4mOtPXXcOocZhEUYQLQH7trXT9Z+DBOu+eS59MCi4RPXXonLwZeZFHftLBPLxKoNexnOL+YM5KTo66VIw9t93E2czM36hAnJ79yOtnIeoLGtVXKI29cm5JtCFdpAk1KR5ElMRDBOpPaZ46LS91WR+Q67aO8Tvo/xA4E+RnKcTZt8HOUimxRXpXHqJbMUTxN5ZXu9854KgfM6Ybdj7cpCYHGy85MKHk5BlU3dUyVyOfMRxM7Lhb0MFqEifdPmCwwvPrdavmDyk0vJQi+qhMmKPSwe4nRoEz27tu40WMnsuwwuRUcAFzscJW3gd6XXx4RkcuHI4R3eXQDkENlKXHSwRZaURLdktCLaxs8GsnASQiaCkg2Jdho6nmixzYUNTDq4JXlQAikZcPIZWG5HB0AIh5IQRXJBOyZqIY908+bnEKyOQhAFJfnoyLCVvE0KevLdCau4PNXBhZ3dc3DIw9k6xmOw+EBrdLI+Wxg6uOEILT+GQjEYEmGG5TF8Bm4mfIKJJGtYvHAC8k1H8ATp6VlTHgtyFNXXbzoJpBtZhhywKVHvbad/oyigzc4bhi5KPZRMPNVu7SKW3fC0U7U6mIa6jmSrFj1s3NPde9yoOukZSG0OUjYxkm5KNrCBF9D5g6eheDorFW+0qAxB4BOs1VYchiwkC60dUthiBVUe1zAiwRYDjleYREiYu/0ztAfWt9Uua4wEjynJnC38FEHaRtwKGDsoa54kh97ExgfSJVzkGOvhYX/sxJedtgh9MKj6tpu1xa05DWw9xwWtXrF25+sLYRWgxMpMktTCDfkGxsYDC0PFhRyxDovccFLMZ5FkQNchh7s/jpPhpJ2KmXHDZcXzvmx9XZt1PK5mdRy7GEkPSkVhhekLSro4dEHnBKXhbKHRBixkXSwxZihxBsalYgg5F4RIzj06D/G+1GTN+cMx13ayITxM2iccAyNxUuddbc6kOKpyDAtyUqTFw6kF36wGAUgKYMcd9SShraJZvFRkTsXqJPwT25KVlRuOoKIaOaSEVaFMkdn6t04VSpC9W4DW8ZZ9kYN92OBwWRYW8X7yQ8UTbcu0WesjpKFNOI774ttFwrA5ZFgWXQBa6IXQHsOE7Uhry08EKSO7/OSzSYcyYapviCETDVfb4PB0vT4kNxvsdH5yh74/X+LY/KGuLJKLiVjt61N38wWxT+YLnRZ8Q8V1CA8B+GLTTs5wIen0jZNwbHs6loX5gqOfY+cic+i3SX8nAjqTek6nxHWoJQqxkdy2bASRPIfN7TwOQ4LGTq2nZ5gNAW/SNh4mYR+4bqKKFsaGEAy15jmSnGADthx+6pP+kLCJ8z7jhwxsCPFDIra509Y5YHNgXdGvxk2u9gdr/OmBmbjp53wcykzxzbc1cfiyIb7MzaU7H8LpaB/mfNCMByQi48wTWaY2BFu4C5VhJZQQqGGlq39ju9My+TrbHR5+AtbDO0ayUrcPOnyybJxHudznEp5jKsMd6EaMQq0vHW2JFncsPkfbWGGbb23JumlN2pSHcPGlfCDnI9aB1HHhk5Z7RsIkF8DJX/ceXL/6ksr3Elq8OEfbcot90U+HOrHBodrnclsMuPXLFxpOaFgIJAlEYqEZOP65sFmzl3FC1k5Q6kES7euWW9Hxsjs4cex1kzgWdKyRQ2NxLWRjktPtA0ZvD1UR1iPeTpINq4vZ6npP8jQytIfPjTYPsHxswDVnInXPbSGdXKsMc520AR5oCKQu+46OTVof/FcnLU5ejBKg83kgAny9lwpGJLa4+fDTuO5qtT2DOfdtOExVFroNBhwWc8I4fWIj9OncCy5nG0vsEeyoguDAhSQPqfFkZFjDpnsxP5SQkgwUuZzo47qdi08CxJPsSjyby0tpH9umxP5BsYUjOPcx3ma43mK789Ay+mt6gI714/sEzhz+IRvF9b7cX3B9QxBi62Q9Ovxp6EvfQ7ljyg4Fet9wBjSSU3GuIQkTKa9A9nu/t/JxfPTTvaHP2rohOBV4kEgFd9/L8sS0uhOVDyWxFQ4gFYGyhaLUMTs0V+uZYT2akJ46dmjftXavbdRNLn5Cmuvy0MFJGgVyz/cVrnFrXQ8IBUTyx7p5uu708cWdqL5O575A9m10qNgQ6PMBn5GHaWQO0eUFB6HQK8NJ9UgAB/KNh07CekUtXeY4dEXX+pqviZJ7B/qndo3PoYn7L4ZK9XmNTrdkta5t19oYmycPaNiyzG7iGojOB3rQwmPHxSbtSyubwnwk5kyYOgcJkon45m6vWRf6gcyExwgUiN+Ooar1IzaxUkA3LsaiH1h79sgPYRvCThfEcKfGOG7YfpximELghDFdotq4ubMIoNmay+Y0Nnw6gezgFg8tcJ3n4c+9XaXzns5IOn4742BjFM9302qShvb1NZ/PQvL4FjbY+BzWF9tLPETLCue8FwhZ7niMPLQBNIbocd4r7l8jX0BynmNMGGf/P3vvAV1F1UYN79uS3HQgpIeEBEJVBMVKExCkKXakCiICoYh0FZUOgqJ0hIAgIChFFEXpTVBBmiAQuCFAgDRCervtX+c558xMMDTf13d93/fPXbqAW2bOPKfMvXufvbeca9p7s8TkBKGuzn0xL+UQ0qj/lO9X4rYnTa5UFY+KvkhSTKpZxTdeRa1Emzw1VsjcklMOJv49ToN2aqzfxI2V7PmFHbUYf9z2Tf6eEPAgq78WA5L4gvxiIBYL/itHTjcVb6F2K7YDav/K3/RykwXvQuVbp7IJRXlWziVlbdJiAgpsUO5WwsvMSS+aAzSh+O9CPn7FeibIbn6LFhsWNN81+TWo67HyO1zMCV4K3h5eKvX7j1TF8x7ha6PC24rfYbK35I8e9Wu4+gpfxMSqJL5LlMO5pDqPfgOKn4n0m5b3H6+s+IT4XkY1FxvPpM29ZJMIu5PvEzCH/A1Wbu0Va6Uk1mhNkrcjrQKFjiXWYkn0KDVWiVu+9IgzSOWVokqVvxHkeiTga/Eblu4x4vu/gk2x59p36KCZe/LGKW9+6o8pTobIxUgSG/ILOu8MsSZz8IT/YhSmSBKgE19shNxe+TIsQB+5JEogUv3qq37x5V8yePWVL4LSakH5ZSzaw77M04hSBx2XnAqLAQEekvcmXZvGU05zo1LANOntJ1rAx50YefzbqbJbUN5Y+Wojv4Cqi49C2Cg//DiIzAeeACro5qzAMPxrtfzCpgGBVEBIfBGTP5rFFy6n24my0jLk5OajqKgIZSLUmi0+as2VLtT8Rd7oy79287Pqv+U4kD8ilVHBx4byg+rmc93qcxW16XbP3ctxKn6vOpLFHPjb6e509be6ytu17VZ1vn3v3E11+JErPn753pHv47fH//7j7saSWEXE6e/Ujltdl0rUyC+rt66AdvSK+XNPF3/72mprLK9GQyMpta7oKHzEaNaM27brXsb+33te1l39oqG2ViBlFYyLu7v2vzf75rZK0F1Slep1q6NXe6676U3tWbXnk5+9+Xja99987bdfG9U5pgJWdzeEbtXrfx/3ciyoFdKOcVkv8e1CM38rXpvLP3vnWaYBJMSF3W5d+fvRKxqbN/fDreeyFvareG36+/HvNBu07Vff+/c23N118vqXr5I86s3r6d2NY3X83KpNFa0s2llcvlcrrtDfx0v5WcPPrR7p5mvSjvy7uWvcfC13Wj/u7fi3rlRF8//2c7p8/StaG241w+90TXJFr6heFV3B3+dexetpxWvGrZ+92zXgTjNJvWPfeR259ewtP8budKS7W13v9V0Vz8yb7003r1s3n6WiFePmI2vXhIrnRPneuXkNufXcV3uj4s+UX6UqGqsVtaeiNexWbaq4HuWf1a4j8pW76/Pyrbu7sXmnmXq7NV69s5aDozXfqG++k9zddVS8vld0PRoSQwO9VnxNN9e14rb8vYa3+75RUT+r57nz6nT7debWq2XFfXvnHr/z+nu79fP2d5y7qZwKj9/d+nO37dWuO7eee7e+B1Y0L2+3rtzt/FZnSPnvDuqvhjsf6U5rzt3WSNsWdaTcfozJX8fakXX3Vfz7uqadS3daWe48Qm4/e+78+TvdKSr+NnLz/Ypf063uFrcfjeqrZrMJZrMZnp6eqFwpAD7eVr6xi2USCl5FIQsEICwJJw5eCpBUtkaQp+W3vnDwWn5rZceVFljSaYD2qUkKQNlwxZXMBIYLqbSyKUBuYlbcFwRrpmQi8LEjv03Lf3HYrxwULbhaDa6qEFScIFCUABqlrCwOr5Fqdy7dOPh51d+sCmEgNz2I1skcF9UGW+R+KJYY4rrogKLPBbMmDe4l2E+vKsSDzKLgKhbiE6Q6SpxbUTBIVw/JshPRoKp5NbIVFbZl7yVIVL0Xat1iiLRkxVHsm0QtJDEhCGWGHct+V65PgWdVioy/pm6IUTes8UmgEloqGSj3pssNtZznllsIFHZCjSZQflmJDSnSWo3saMWs1RC0Ar3n/SzrKxSEyhjTbNznU0Rjh6+dvWLjBOV7sktVyFiZD6w5B+9oTjTKTWVyQ53256OyW0qSmyoxqaAiCi7NSVZSlAiMWzRXxbvkhkahCjKJnEsuEBB5kez6qG81cReCFFaIEsUOmzdWnZu8dwztO7R3Kx1cbqLInQLSK0z9k/ha2qEkiATh4U2HpJ0q6q5OvhtWLJ0ihJgXVEj3NP7OcocfbUIQg577E/MBLXcVUcukly+9wOWEZK+n2RlDHpHqNhmxi1N8ZROTiU6j7IxTPdBkWrB2Fwvt+6HgcqLDFeZMXaCYby1/jUotdlSQDzL7nNhxzbuB14iNG2adJtzy+TXKBVd6FBL5JOoldl+p3pl8gHIZFd/lKTZxwO50Ij+/ANevZ6OkpJRyEWhxEiTK3d8+9XfqFdAroFdAr4BeAb0CegX0CugV0CugV0CvgF4BvQJ6BfQK6BW4ywoI3I3haIwQqVS5Evx9feHl6UH4FFkkEjgqcxqlGkcqNTiQyRUuTAHE7YeNTrkzXIi8SYyvZl5JCwmWc8rxOUlYMDspoUISm55J2edychUYiVW5CpR27xP2KJTt1DThoSJUTDxnVNrUEawrFNgmcn2Qe7HZEZ10Dfw91CbKS2FHkLa20l5ZYKjSkpqEC1yxQxl6lAUrs6a4PQLtx2bAopPhjrw9HKPWEIMyNkBsBGf6A1WkyV0wePafxMhlRqJ0LhBEAcOBFY9OTiRQ/9B5eaW5Yk1VHkkFFt9cLgkC1nA1V5auRCim+UWJ85ZTKfNcP4YHs3qSRTnrExGsKS2CFStwAbETPK+xdePW73xk8fZyNSmdU8GH+fm1tvA8h01gyuQqwGVydEliHJESTJAvJqZcknbeMgdVk3VC1RJxC6TQ0KinuZhYjAmp1pO2YULpQKfngDLHzAUuTIOZcHXphCIGCeHlgn0hu1FOYsHJrptGKCHV5Ahj4m5GRIYppIlU77GzqeHw5NTGxrKoj8xq4upjoV5l44tIHJ4BScpdk8gipuclwSGtnoQKSo4D1i7qLmkdz/tBpG2Ia1U3rnA8XqoBuQOLoX37DhqNASca1HApyZjwMDFpWyPZLs4KiZVEsobCVoErw6QuV2XA5B4wyeVRJ9Gc5JJibickOCNhqSWJJ1oURQAQhRsrQi6xmEkZnJjjilpC7l3WBLQpKi3hHCElpVyuJMkKIaUSDKL0u5ZMNCeB2CfEwBcdIslNZamhFUEGA3NbB068SVmblM5LI1N1p5zi6y/kZ3xQy5tN+V0Lym4cN1BSUoLsGzm4np0Dk0nKuu7yJqW/Ta+AXgG9AnoF9AroFdAroFdAr4BeAb0CegX0CugV0CugV0CvwH+pAoyk8LBYEBDgj6pVq6jKDQXLkzgfP6G03layhpnVk8iKklafUhHBVQgagJJMWkTYtcDfpBubdMqTkKWS+avYEyoGSILEUO2yyqNwqhKD79Tnm725XSK3/iTsUTGlUT8tqR0lc4zDohzzFHvX6d3CokkmFSmIqQD0paUXA6udMjxaWNIo29Fl82WUgJInq2bmCgpKURyQfaE0zZXNFhvhpXWT8DOTJjtclyKIBXldHB9lYCzL9pQW8jJGSFgGyuOLcSZTiuS1cUUQV0uoVmACHxauPGr+LhVNkTC5GNFE+SQMLOe2lmQbT5iyxFeFm4/Atfkf/HW2359MesQxOR8jLWiFekaThUOqBaFg4PZzvGNljiZrAxEESp9wIkh6LVINuXfd3zNK+azgtmBUUxEqruiRpJpHVSmREkJspKdPiwFpL3XC19+MSlWNCAj0gNXXCJMZKCkyoiC3FNcz7MjL5ccxSfdPAUZLhRAnCIUiSZl7EuPnmbqqXbfE+RkJyS2peVNkW7mKhOcUqRZqCg8hC8ZVDKobEyObBPUgiTalxjetW4YOHdpLDlJ5SeO2pwqrxIRVWyJ8fKX/rPR8kiwlH6H8mGLCK7C+tLFStT4aAZli/qjIYejShN+oPKzirSYXRTGBOYMmREGKZKrc+BcraflTKsSMxqJWFf0JVlOrViHihk9WrdxOI25T6yllOaLDuG+jWh+FzxADUajPNP0hWyJkPKJzNaItpc7sOgoKCpCRkYXS0jJd7fFfulHrh9EroFdAr4BeAb0CegX0CugV0CugV0CvgF4BvQJ6BfQK/EcVkGj4f3SQ/3s/LLOyqgZVRlBQFZ7xIbz+NS5LAgMUKgJtBiDtgtdYrmkwPI7BChJEbiTn4JsGMxO1U94m8lHlxmlp9aNY6AhQUwtG0nsFSivzeeif2h3yyoHUxmr4EnVLt2iPFgrVWhjJ2mhIEZ5pXP7CuV2WupmaA8cKD6PkmfLgcRl2LZsmc8Jk3qIgb24aZjKLmQgEWQMBbZbHNZXIHQ2ELDbYS/JF5o8q4L1w/lH6SyUxFCtPtWvpXWpSikY1IFUoYhyo3IowqdLs0+eXp5JSmu34In9Q0GuyKyW2rexKV4+psD8Svxb2VRLNlU5GHB/X9A1dCFcaVfiQBJqG21BrLck1TZgGZ3jElQnUWFhMsSftdie8rV6oWTsW1WKvwb+yE26DAwaTGUaDBQb4o8yeh5KiUmSmuXDuVBnSUt3wtAoSSFq9CTxcUo7a3pBV5S5Omnmi6G1E9qxE07X9qogpVAWRRgWgsRUT/SYAdOIBZGPEnzLxhEPxpABpR4cvRxrISSsBeeFHR8oHZZCpVlKcCJMzi1s7SZaP5iQ7ubCxkoNCrkskpSEvMo1fmdLBfJgrk1h8iMJgZWQ9TTbefp4dwpkyWkCVnAy5tAgCQTCofMbyxZa84VS6Ul2B5N9IwiQstkQoLM+olcdWF0VZdIX/UQzwlGGgiQBRP6/l6JRJIaRYahC0lPXxMDHSn5AUjwfa5OblIy0tA06nUyc//u/9TqC3XK+AXgG9AnoF9AroFdAroFdAr4BeAb0CegX0CugV0Cvw/2QFGJZWuXIgqgYFkX2StJZXOAIBnHJgUzwr/G44VCl3v6vIMMcOVcmFmgOiAvZqfgbH58qB6Np/STCV3KeE+kDmTig29AK8lm0UGCq39JdshMw/EEHsCilhIAccjkUK8FZjj6TN1ZCKBFYSbm0lLbpkLAFXDcgkAb4xXFg8UZulEqG8E40qHNAg0MK6n6yGZDSGinKrmRiiegIJVW3GBDGjZHhoN8TLrGVlRHMSpxwnSMCo0K4I1xz6t8gZEQIB3nQ5RkgVoXUe4mQCUS4c8VZTG+UBlIaLwHvFMYiPNeaMxD7HI2LkqBGb4EnhwYvM2iWtxJQzsVgDSaBRILe0ZhL4r5YYoA38XDUiDsnroWRwi2JJHkGomejqlN3z0lqMW3qpFXSKa2dB9y6yiYurEYn7HqiDgIDKcJp3weXOgcEQDIPbCqc7DQazlbJpjEYTzCYznO4inDqSi6MHGcYsrNZ4AwVxw9sn8z1kXouQEin5MvQeGVmh5JdIgk5YfQmLNKkKkTkY1LXy0sRgoZlD4+OmpFSyyhOWZ1LIQQIkNwzt2rWXnIHKMQrZD1c3sHkkDsxYQvJ2kw0nZkOEo4jJoUw0YaGmZIDw4VeuM5j8SDPPOLEhBqiwv6ILEiEn6oCXK4Y4GmcieFaIwj6ILBLGEwipEtlr0fEEcSAGHTGlIpCF7NPYYNWmzUufNVptuOcebwFrv9QCCRKIFVXKdYigYD59vPhM6ERyHrLDkkZoYrAzCZPLRdfAJFZiNvOcENEfwiUNRqOUoomBRpyPEQWFhUi5mPr/q5wPNoHtDgcsZjO/aeoPvQJ6BfQK6BXQK6BXQK+AXgG9AnoF9AroFdAroFdAr4BegX+/AtJ5RfVqv+tzMkv5kOAgVKpSCSbCHqX9PsPM+IZj2iytYMAyaFoQIAIEJQyPsDOhXGB5BjKHlzBGYbnDyAwZbi4zwM0mkfsh9/8LGFvAjqqBi8gidrso10FxzlE8rnh+Cbf5MsNtNAnVBcdGGWnkAAAgAElEQVRGqW3K5nJ+QXwjtwTq3bDbHTAaWHvYqzLYwaRmKBMWyZ7nWKwWI6XaKeCwsN5SCAJ+NMIcnS6YLNwSSpGIEIIvDysBTUIzBTgpiuUyUoYD5UaIdrO/UUyJ7COxEZ0TIGKbNx2SZ2MQAO1mdl0CV4YDLg56Up+z6zAZzDCZeXi2DHMnskgbCM4wVElmiIBwQskFgcOxV+lIJAgU1kbGaEhFBPUdJ6AkoSASq3n/kNcXtzOj/ArKmVY3wquHUVgeUTJu08ShXz5SHGVOOI0uGJxqzgrt32dEh5OPATqfiJpg455SOYxGWExsdPM+IrKMv5HOxQkacQ0uSqVRBAIqOA2YTUY0uD8KterEwmXwgMPugsGajAC/NvDxjSafr+LiKygqOYESxx+A20Ljw2RywsOjBKmX3PjjFxduXC+l/iZcXDA/ErfnKiTex2T5JYkIyVFqxgrvBml3pWa50EhQsj5kxrUQJDDxhNHIr1GhyWQODa+JnAOUzcKd1xRnK0P79swCS/wnRq0MzSHqQLJocsWRJxHecTyKQ3pwcSUCYx55CA6bqEI2IUYGDSuR48HZAf46HV5kbfBBIBY/CgSSvnSCLKByi9wMmlzCH02wwcJtj9rhdDuVBUQWSLl6ZVnWMGfSqo8s2ATLRwOdL1gseIkVUBZTKmeIgKE0EM4ssTrYy+ywl5bSxDaajLCYTbCYPejvfJzwGc/VL4K5JWKEBxxJZY1CUEopEBFQkoXi5Xc6nDh//iJc7ntXfrDByRQj7E+T0Qijid16/s9/sBtLUJUqiIyKQOrlK8i6fl0nQf7P7za9hXoF9AroFdAroFdAr4BeAb0CegX0CugV0CugV0CvwH+xAgzTYRiJxWL5Lx719odS/PspM1jgh/d4doY5hoWFwM/Xj4d2ix33CpQoFBL0bxj5Bm2GQgtlBp2OnF3YX9iTTtiDIlFct5EA0DkA6hTOM4qawmCCMT8H3n8dhqG4UDjCiMB0wsU5gM4dhbgDi4FtnCZ3G2mbRVuWFUDY5XQhKioC9evfR7gaqw+Fs7Nm8QR0JbuA4FCBCRLS6Xbj4sWLSEpK4uC/VHuwD2kyEXh5OVHEN4ALsFZYYAkoXXAbHFhkx3c53fDz80NwSFVcsCVz/JJfCv+fAt458cRhUeHuIwHUck49ctM2PzcPGBctUZx1BEUkFSFGAxwOB+yldlgsZgRWrgQvLy/4+wfQnzJCgfVt2tWryEjPhMls5joMowtG2pAv99RztQdtNldAfxVflsZeRLS42Lxgh3cR2cCBVo3qhuG8DKM2MfyakxZOJ2eDGKBv8mDPM8UNx64VbkoVLdExGQ7Ms9gFOSFwYSIRDCZEx0TD29vKCTglYoL3Jo1JVS8guSAic3Jyc3HlSqqE7RWnIwkd04Z/Gg9i4ik78tkcYcg84HC68WCDUNSuEw2n2wMwecBg8IB/pfvg5R8JgyWfCESjyRPOYjcK8s6gqPQg3IYMwOxASX4OrD4RuJEehIN7LyA3O4/UITSmZYaHcIaSTkiyfpxbU0knldAUY5NILUbMAUWlRXSdXp5exCdIYZjsTxqTImJCqpfY5SpRFDfZi3F1gDg34w46tG/Hlg9BPvCCqQEiaqAJl/zIinIGlZhHzUR0M+mCE/D29kZIaAiyMrOQX5AvOB7eq8TGCBZPaGRE53IWTCtRUgslhoTyeU66cJkQm6dMNaEWT/A58PAwIzIyEtevX0fujVy+SApCRwa0U3MYeyvoSoWhFESNsrgILRnvTJUNIu88VhvG04gJWVJWDF8ffzRu/BCioqLoBsQWvbS0NBw7fgxXr1yDp6cnNSUkJBT5+XkoLCqkSacQrCLQSEqpaOlRJIDs+l1wcyaGSKr09AwKPL8XFQRrU15uHrysXoirUQMmkxk3sq/j8sVLsPp4Uxv/1YerGFlXc+ETGgqr+d7PVFpWhocaNcTDjzyM33/7HYePHIWnh8e9H0j/hF4BvQJ6BfQK/FcrUGBLQoY4on94PIKs/9nhk21JACojNi7oPzvQLT7Nj29FbFzUv3J8eVB+HiMi4mrgX77D/qvXoR9cr4BeAb0CegX0CugV0CugV+D/nAow8qNatShYrVYcP/4nfHy8/yeNKy4uQZunWqFy5cpYtnwlKlcKuOfzMkDYy8sT1apFwsR2wwuUm4chc9SdYXnSkl4qQzjgKzNCpJqAWxdlvJyA7NoNYHCwfAMDytxAhMWA6043HC7ARJZWDAd0IXLd5/D/6zCcZk8CUhVBh7RfUjIjpA+PYm4kLJB4Oxgx4+vrjWef7YzAwEBOfLBfGFYr/c9wO1avgoJ82oDMsDv2J3tIIslut2PTt98SjsoIDgLKNQikgsjSzmuhAhGkBeVm0wZyuaGav5vUB04nwsPD0br1U4iIjMTZM2ewfsMGmNjmbPYm6bQvUHSO9XPbL76FnsPskhBSbMRk4whQ5cQCF0zIzeRyYzdQUlyCkOBg3N+gAapVi0ZAoD88PDzg4+1D2KMWa2WA/9LEZXA47YrNEXfp0aCx1H/cMYg/BEMjLbzgpo3icXE1SP0gdQB0FDF25F8LCwuQnp5OG+j9/AIQFhoqCBMTTv91GiaLWZNxrfaItK1SlA6ig3g+C8+NZuPC6m3Fa71eQ0hISIXzQx6R82H8ekhZYzLhzJkzWLduPewOu5ACiFeFaMAkAte5uogpVRihw/uVHc/udCEy0gOPPlgdbqM3jGZPGC1e8PKoCatfPExWE4xmO49psDhhMrrhLPJGcdEVFJVuhdP0F8qKHDCgKrwtNXDxwg38uj+JSCKubpEKLTE/lDHB6Eo2b8XYESOZbLvIOUmD6btd8A8IQMsnW8JsNuO3337DpcuXCSNX7cMYEcb5DJFfX15wIS3SJFdAAgnpwCUC49uRAkQMUNFQHtLNyQXRa9xfTwP8C85E8SnjvIALZosFdWrXgV+AP84lJSE9MwOsQ3hPCasq4iFUxpb7dnGmV3a0ZtURk16GpHDGVJBvvOmKzE2Zc9QWq7cPGjZsiOLCQpw7dw75+QUUsKT4iHHJCY0KbkHG2SGaqmK0cPJSFE5MYqGAUuRsskbsfYXFRXi48UNo3boNQkKCaSErLCwkRpNN6szMTPzyyy/YsuUnPPlkCzRu3BirV61CXn4+J2jkQiPZViH3k5IyHrQk5zenpNhCcvnKNTidDmVSVzirNE+WlpTAx8cHLVq3QXRMDKxWb+oTh8OO3Lxc/HbwAA7s3oOQ8LA7Heqm110ovnIe10puejogGrGVTShMT0WxNQSV/YFsv9YY1LU2Un6ajF0X7p0EYQRIo4YNqIaHDh3CkaPH754AsRcj+dLlv1+bIR6xsbe+ZA5eaR6B1RFbRbvDIhvJtiwAoYiN87/H2v033p6EZBs7TmUA2XTASmHVUcniUK7XPyoeQR5AWVEeUq+l3eakAYiMy0UqHe/vj9i4eM2TuUi2pVcAIDqRZbMhj73TMwKxkT64YUvCjdteajCi4wJJAqs+LiPZVkz/jAy0IDXHXuERqsbFww/A3/oJAGtv2fUL4rPs2kKgpcvybUnIZEeNi8fNQyDPlgTWq7d7hFSLh8//brPNf2Ow/E+OkW1LQg47U6AFEP1GY9L778XSjklLSDyifG8eV+o4QHA8Yllny4dmTvMxLudCOGLjfAFoPss+4x+P2Kr8w86SAly8chWAByLjYvi4cJYiOeVi+RrdPDZuJCGZTzP+EGMcsOOy7QIqGqVhcfEgLsCWhOQKeqD8vOJvuNV4vvnjhTlJSL+uXptS+5vfWO46CpBsY9d+jw9N/cpdb2B1BOdcQJ3EA1jdLga5yXuxdE4XfL7vn5Mg7PpX7TuHUNsStHpt8X+dBGHHn/L9n+iEzbiv04R/jQRh51l5wIbqGZswvvMInNJJkHscdPrb9QroFdAroFdAr4BeAb0CegUqqkBObh66vfoK6tWrh6XLliE19SqRCv/mg9lXMQC9/5v9UKVKZXw2ey5ycnJg+geOIowsYPhZUBVGHIit8DcrCTS5vTz7QLuNXgVUHWYPXHt9LAqqVIXR6STyw2AyYF2NQKzPLMJHmSWoYTHCyXBAL29EblyKgCO74fbgKgRuDSWteQQBIzI3BKys7lsWGCIDnBmZERkVhc7PPou8vDyqQ1hYGJEhDNSVziv5+flITU1FcXExt/MRRAn7fJUqVfDzzz8hOTmZdthzSzDZizIrgxMBvInC+kgoMJQsEYGasmMzrLOstAQtW7ZE+/Yd4OvrC9aGyZMm00ZshkMaYALjCDg8ylUtHFCXhBQPd+YWR2IDvag/35hOYQmioQpgSX3E/lVcXITGDzVGp06dEBAQAA8PC7KzbyArMxOFRUXUHnYuVoO6devSe6ZNnYobrI7S0oodXWGn+LXTU8Iyiqs6xBlpeBhog/eUqVNpk76SK3HTpGBXz8iFxMREZGVl4plnO+O++vWp7RaLB7788ktOgphNCvTLDiElAnK4iHQW1fZLBNUzAsTH6oOEQQmIiIigDfqS+NI2hbWPYbTatrIxdPLkSSz/Yrkgg7jqh88QjourdByvh7QMk1nXZg/gsccC4ecTCIPBD2aLByxekfCy1IPF6gOjlycMFieTysBpd8JsBkwGCxx21m82lBk3oLgoHWaEw2KMhtlowf59p5FyLhNmi0DtBEwtuI1yLk/0HA0nqeDRBsfzv5eVlqLxIw+jR/ceNA62bduGHzb/AKOZdajY+K8wElwEILUJnMviiL6S0a0ExYiccDFPDO3btWP0kJCPSYGEGMBCUsUDfJQZxlk9GV4ignHYidigefihh+Hj54NrV68hJeUCLSoKK+ZmhWRWUowBknkfgrXUiB/YUCJ/NemRp2R1iOHN2CKeOEPHYrZUnOkSPmSSbTQCYWHhqB4Tg5KSEpw48SdKSkuJ/ZPOeXyEqIE5nPvRJNILOYyL+dUxeQsrvmLJpUqw2OAqLi1BdLVojBw5EkVFRdixcwfOnTuPksIiWDw9UKNGDbRo0QKVK1XG7r270eSJJsjKysKc2XNQXFIMA5tP5H0nBgdpc2Q4vPRS4yE8rD+IoTMA6ZlZuH79xl2HnrNaxNaoibbtOyA8PAKlpSU489dfYHK9kLBQhIWHE5t38MB+fL18JUIiQ+/y2Iz88MGT772JJqG+ymcMRhOKbN/h7bVX8XrPlxGSewTfLVqBkzWH4NOhDyBpTU+sPRmPgHsUb/wzAsSFkvTzuFrwEGbu34S3HwuBg5hLI+wFmdg6Lwydx1VMgjDwatbeNPQKP4mvNniiUxcL1s4ci5ErUgQJwsiPXvjuxHDUujIetdpt+h+TIAzw/RRJRa8h86tx+NnaFUMeN2DssLex+FoY5s36GJ0MhzBz9EuYczwUzds8i49mL8SDQXY4WZZKqR1ukwc8zEaYLPn4Y+EnaDUgCEfK+iPSybz/+Ng0mszI2jcToS1GAYhGdGwJLiY/j8OZ02D5ZQ4adJ4sAERGfljx2owpGNGlJr5fNAUJk75E7+/PY+FTEXAzySmRoUaU5qfit82HEdfxIfyxcCZGvbMWjjjuA8qB69HYc+0t1LmwGsGLs7H/vcF4KNKLq6bYamIugW3bOkxt2xtfAJjxey6GP+hNUj+20BovbYM5rj2aDZmBj0a8Cvf3n2NkwmdIESQIIz+eStyPOV3C8JVPHAZpAGJGfrScfQizX/DEui078ciT3VE/0p/WMqqH0YRrBz9B+6Yj8advNGJCPDXM/L/5lfN/e2wFTA+NR6zP3Z2bfabT+rOY3ywHicO2oOGE4XjceAQv9x+D3cfTypEgjPwIb/A4Zixai9p5P2H29E6YvHKAZly9B2AS9l0dgPtM6Vjduy4G7q+J2KoGgJEf0Y9i3kczlDE+e888nC/sgrQ1Q9Hk9ZUA3sXua6PQLNgX+VdOYPnkhhiyqCaiI3JRVP1xfL5wHqKTv8bwZ0bjXEwYUq9WxfjVKzDyuXhYnGzXUQpmmmtiTHQ8Ys2Aw5aES8+tRc76l+DDdvBkn8GMyWMxZvYWWNAEo2ZPRkK/h1CF7b5gYxAlOL9/Bbq0TMAxVr7Z+1HW70E4DSY+loxGmC5shqlmZ1irxyPM6EZZ0TmkXgNm/p6DYQ/6wMn9FGFO2QxjjWf5/IvzpHnCyI9mL/yESR+GY8/M+9HvE6DvxtOY93QM3CaTGJNGWCzXsMgQhf7V4+BzwYZCtMLas9/gpTg/OOh+Z4Cx8DQ+2gqMfbEe7GzXlNOBMocLZg8PmE0mlGSewdez6uH1hYxEsiPFFoHRn36EQS9ZsHZqT7wdvRDFg+rhl/mjsPJYHs6d/B2Xc7xANq7/4MHW3n1pblT76xNEtxxOZOZ/88GOv/RkGbpjFTzq9674+IVJSCa+OASxcfe+s419kp1nb6Ybta+uQf8Gr2J/XDwYNac/9AroFdAroFdAr4BeAb0CegX0CvyTCjBLodLSMqSnpWLYsLfx7LPP4tjx4/jsszlwOJxkNfRvPcrK7KgeE4WRI0fAbLZgzZq12PzjTwgM+AcbQQW+WLtWPM/nFbt+ZVwDER7C0N/I3FAU/JBjhxwXYI4/TrgsnkjrMwZ5QSFEgCS73BgR6IHx8VVwOK8Mzf/MQA0vC2GVbk8rojYuhf8fu+H29BZ5vdwlhrtLcfUJN79Rd7xTnodT2CgJq3yHy4no6Gg888wzRASxv1etWlUB3iXRwUiP3NxcJJ07xzdjCwKE/cnIkq3btiHZZqO+I0CXQsxFhogI9HYxSyiNLT7Bv/RbTvzgMrhQWFCMkLBweJgNKC0pwxNNm6JZs6a0MZuRL0sSE5GXfQMGixk3cnLgKC3jID8jRKhd/LwsGkAGfFDuA51MgPCUZSwyHyi0m6czMFsqysBgG8Jzi9Clexc89uijBO7v378fx44dw/Xr2cjOyYbFaEaZw0HkQn5OHoYMHYzatWtj6tQpyCUChJFErB08Y4U/BKIsiA5F7kB714VdlREoLSpG26efJuWFrLM0NpIb/slRJyMNvxw4AIZd9uzenfouKekcsm9kY8/u3cjPy6coAwLdSWqjIYFEi7jggNeHawmEcsnhhNXbGwkJCXTcTz7+GDl5uTCx2okN8AwLKCouxosvvECb+CVBIgmQL5Yvh9PBrN8EOcjs2FhfMLUGYe4cp2ZEg4vh3QSOu0jtFFPDglo1fOGGLzwsvjCZ/eDlcz9M5kDA7Qlv30B4+/graomy4hwU5uXC6SyBy2EEPPehyL4VXqYGMDqj4ellQGZ6Ab7beAheHiLbml0rqYg0ig2B5/NSsDkrMjrYExJzF7h/WVkZHn/sCbzW+zUa84wA2bhhIwyEYzB8XuR0S5stsrMrv/+fm03J8/OACg71S82HAYb2LARdamPKWTDJNwrGRKhCyPeOwmao1QTYsyFusZhQt9598PfzRerlSzhns9EiSJ0i6EmpIuGMlBp4rgTvyJEobLI4qcFzNWi9YxNL1JeNe2If5WQk8kB61omwdiJlnCTxiq1enZjkI38cRqndDkonoUWETU7WGRrmVDILIo6D23xpvMMUSY9CDJOXXWREBN4e/jZZXX00YwZKy0rhaWE1YOFHbpTYS1FWVoqxY95BfDxb2N24cuUK5s2bR4Od+9Gp3miceBILr8K2cmqNd5UBDrsD19LSUVhYdFckBWsnIzhefKUr/Pz98euB/fhiyUIEB4fBw9MTqZdTUK9eA7za6zWEhobh0KHfsOnrtfD28RHmh7e7fbpQYPNB+1kj0TjrGyRM3qS+2SccUfG10Ob5F1QCpMZgzBryAJK+7oWv/ycEiAu5tvPwa7IJf+57BnnHNuC9hi9gmWjl1F0peOBQDNqNroAAcSQh+eJ8JDkG4MYMA9ZVPolxXQxYPnEIBs87j9hwtrsiDcm2BGxPeRd1L41BeLM1iI1jSoz/zaPMloTUNefg7pSL0T5Po+oPe/DWY24MffNNzE+NwNLPF+J5w0FMGtwBc87Fo6pTqwD5EEeKPkDo7h4Ib8/AYvlYinR3D1z+4hk81HuLePIF/J6/Dg8armHz/KfwxsRTyMgfirNln8Ky52PEPjVCAIhOXLFZMXjOZ3ivVy1smP0++ry3FAP3ZODT+Ev4qN1DeI+QYP6IHvQxNn44FBF/LcEbg/vjt5ya8DEbONA8dw9KE5rh2EwDnr88Fz9P7AHHyql4IGHaTcUdjoM5M9Ew+xu0jn0Z+9mr7ZcgeUplxD7wPFqMmIu543oC6+dgYJ/xsMXFkA0NU6V0Wn0MS18Nx3JDMF5XCBAnfflYm1yG5lnLUCvRgiMzXkHpqldQd8Bmfu5647Br/TC0qGXBxqaN8fyJYsRU/X+LBGFExiurbPikQxm+eKMOEvbdBQniykLyhW7Ynz0bMXtfQuTWJ3Bs/FA0CDLgwlcDEdt1bbmd/NdsSei1+gIWvBqDgpRdmDWhJd5fVn5cATNxNH8IHvA1IfPMj3jn0U5YFlAT0a5CJMc1x9K585QxPnMXG7s9ce2r3nigqxubkj5Dy7zV8HtoMKb8kITXa17B3OFPYuL3wLvfX8CQOqfwYY2OWBAXj8q2JLy48iymNM/E7DZNMOF0C6xJ+gGvxF3FfFNNJLB+f/t75H3cEUc/MqD56Jb45MfFGPakGx8O6ofxiXZMXLoAQ55zYuHIBhi9BKja6lMc2DoU/oe/wQePvIyFS07A3SsISzuG4/Wf2QFHY1f2ZLQw/I4hlR7HHG8vRNeaj52HeyMsYx/GhzXDdBpwrbHmzFq8UsuMH999DN2m5CIgzgeFmUl4qsc+fDw9CjsnxaD7NGDQtjTMeeIaPvRuiPHamVI9BrhegDfnrMfkV5rB6+Qs+D70tnjHAGz69QVcmDseb63cR8/1/3wHpneNx+pXWmHAD0IFJxQg7pJ8XIhvga8Wzsbjqd+jf6s+ePlkKbpX3oku4e2wPrgaqvn8c/KDnZ8RB3uuuBF1eiZiW4/8VwiQJSeK0Q1fwXp/n78fn5EfTefjr8WvweOHt1Gj28Z/RILQdaS5UevaV+jfsCsO6ATI/+bmqJ9Fr4BeAb0CegX0CugV0Cvwf3EFGHBLea0aZQV7rqSkDNWrV0NcXCzCwyJQp25tZKSnk7uHp5cn3n33A3h7e5H64L/14OoMDtpfungZY8eOImeT0tJS/HX6NObPX0TOJPycMmNCkTDcthmMsImtEQNvT0/Vll9QIYoDDOUJc2Cdg+AcbOZ5vRy7dHh44FrvMSisEkIbuZgp/8rqAciwu9CishUvJV3HmUIHgs1GOLy8EbExEQF/7IHb4kUeT+SzQpvBORHDCBA6nQi0JvCWgpUNFCrOMDu2XdrhdBDA3aFDB2pHrVq1lIwPHkxNQcDUXlYfm82Ga9euKZb5DPSuVKkSgb822wVYPJgCxElkAkWQSDMsZvvE8iZYNek1NZScYFuXGyVlpXiqdWsiYyweHtw6yuVSsn9ZW6iPCDBmvI8Lbw8fBjfb+GfgIdNE/ojNfJQ1LBQWpLkgCyMB1MrOERixm23Po7q4UVZqp03g7du3p3MMGzYYbphhMVvg5WlBt+49sHPXLlxJTaXxzQiPQQkJqFOnDiZPmUJOORbhGMSSVsgGi7KaeSaLJCK4HEbsFJfqHbHrv6iwGGX2Mg1aLjOo2UZFRqi4YPHwpNwJZlXWo0cP+Pr6YdmypUi9chm+Pn4c15Zki6qPUZyTCE8W2LSqfxHh5y43ET8JCQNpfIwbNw7XMzN59jKROoxAciG/oBAD+vcnh5ubCZAVXyxHmYvlW3NTKTa+yjspyUwTHvtATWV5QB5G1G3gCX8/T5iMfvCweMGFyigsjIPB4oMqQVVQXFyAw4d+RH72WVj9olC79pOIrlYdZc48FOSzAPTf4el/EBZDLbjtQXC7HfCyeuPHjUeRk13EiSEipkTauGK0RMngPJCd83hSqCHmgnhd5N8wgovNGdb2s0lJtFGdjXEGkzuFQxI/gMh/ERA9EV5MZCGzV4RQiCtl1LWHYfKGdu3buVWJlzgCm0ii13hhGQHAw0YUBzqB1ZOfmdWKmjVqwj8wAJcvpxJgKBdZGntKKjlf76RQSYR/0HMyKIUftgKGQQw2LUfDjyYDzOUwE22X0igKO3JSFkhMTDSx46yYBfn5JDfjshkhXhIsskyf0RxCvWxtIjmxQFyZUVJchDf6vYn77rsPUyZPRub1LHgwrZEopKzcI488gqfbtaPwITZgr169ygmQoiIRhs6JHXFlQnYmPy2vTapWjER8XLuWTnIoWdnb3VUy0jPwZkIC4mvXxS/79uKHTRtpQWz+ZEuER0Ti4C/7celiCjLT0jD541nEDm/Z/B3+PH78LjJBBAHyyQg0vrEZCZ8cRGwou4mIh7MMmSkpyEdVRMcYcbFS178RIO7SfFzPK6UPmDy94edjhVlutb/pwu5VAWLPSwKafoqfViXAd9N7iO4yHb5x8QgWxyWbGUMMvN0pKAIQFhUHqwfbW+1Erq0QTVf/iK87mzHOuxU8E3di+PMGLJ88FEPKESADsT35XdS5PAYRzdciNtIDyanl7WUqx8UjkM6Zh2Sb1oKqMiLiggiQT7cloVB7vX7RiKkEpFwqb8mj2OnYC5Bc8ii2/bEG952agNCnt+OTzUuQ8Kgbb/V/EwtSI5H4+QIODg/piLnn4hGhKGKZcmQGjhWNQMj+oQhrs1IA0+z5RKQxEHn1G2jYbQuBfq6yJKRcbo6vjn2PDgFH8fGo5hj/zWCcKZkNy96ZiGsjAUpOgAya/alCgLw+bhkG7E7Hp7WvYt6Ahnj7oADS7blI9uuMNUs/wIs1UjG27xDMPJCO6r5uJNuqYMmBTXj9MTvGGqpj+4g5WPZuT7g3zMGg1ycoJIbdloSyRQeQ2u8+bHjED6+kCIuk/CQkZwARVqBmwhzMqeCzRICsOorErowACUFfSYAUJCG54UJc29QVp6c/iZY3hqOjcS0AACAASURBVMD24YuwbxiC2r03cxC0OAnJVx/A7BO7MTjGhncrPYgpEfGItQDFtiRc0/ajfziiq/qq9l6FWUhO03ooAZWqReEG2bNVQWxcFfFpO67YLqAUJsTGxSAv04asPD421UcgokKNuKw9XlA8YjWb1UsyknCVfQMUD5/IWIR4mlGan40rGVnwtRpRUCx3VbAmVEdsoAvJtot4efEpLOxUisWvNMLoPR4IrxYN96Vz5a8vvDpirdzaqsiWhBqTt2PL2/fhy84hWFh3Nla88xpiLFb4Fu5Eu4i2OCYsy4BCJNvqYMuVn9HSNx952UexcPyTGPfFEJwp+UwZV8AMHC0Yhuqpx2CvFo+kbz5Az16fwh4ZhkuxzZAoCZAhHfHxLjF2V3ZHwx9b4ezsljgzYiSeXb4RPScsxnuvNsW2xc8j4dJYpH3REUc+eRHt30lCbJwVjpzLqN5rEh5PHo6pW+MR65uE5Prrkb+jI44tDETTAbWw9Pct6B64Bx7xXRAbBCQ/NQfH57yOqr9PQHj7HZiYuBRD5Box6yRQqQYmLkhEwhO5WPLuIxj16HG4+wRjVd8wdN8cj9jrSUiechDuUXFY2y8YXX4dge2b30VTz8NoHfEU9imkHLes+vKPInSOOo0lXTtg2CkfBBXa0LrHXnw8LRI7J8Wix3QgYes1zG2SgRneDTBK+bwLJTYH4kdPwrwRT6Ns23Q07DoDkdXj4UHfooWNX3A0Yv08ccmWhOHL9+CdF+OwfvAA9Pn2GGIrqYEeRVeS0ChhAeaNfBEnVw9Fp7dXY8GRIrweugcvhbeDpMGV9bS0QKyJQYiMqQwPkxtFNy4iLbsMgWFxqOxd3vyOtUghQP76CLFPjdaMeQ9ECBKz9GoSrhQDfn5AvjLG2Tm8kZpySf1M5SjEVLKWU2mx43MCZDWs97+uOT6bg5VRZDuHtCdn4MhXr8Pj+wGo/8ZawBqNEFMq0gucYEaR6jz3QWiMH9JSNGu7bxRiQ6z8OnQC5HZfUfTX9AroFdAroFdAr4BeAb0CegU0FWBODY89+jCsXlb8uGUrfHys5N5gMZvRquWTZHkVHBxM4dnM6YNZv69cuQILFiwkFcK8+YvIpuqf2FJpO4JtpL10KQ3Vq0fSxt2qQUFkMT9hwoe0AZhZB91/fwOsXLkSV69eQ2YWs/lxIC3jOgL9fWG1anChW/QwA8iDg4NQtUolToAIOyaydVISiWUIMccBFeRM7L5nWJ7dYkFa7zHIDwpBpt2BXj5mvFTNH2su5KJtmA8RCS+eu4FYDxOcXlZEbVgK/yN7uAWWeEiTGBm4rGYZ803QCq6qSbNmoHVMTAzatGkDf39/VKtWjTZKs0dgUCg8rZ7IvJoKe1kZZV+kp6XhxMmT8PfzI3KAfZ4pQHbs2M4tsFgAOIVCqJu1+XkFBiqAZdUNTNbGAJZp0bVrNzz22GN3lRPM2jN+/HhyqGGKC4nJypwViZFyZYMCj/L92xJwFpu5JeTsYtdTuTJ69uxBSpjPF32OCxeSScnBxmzHjh1pzC5esoSC0Fk/Z9/IwXvvvENWUdOmTUdurrRUk6SFAPrVTAYFEOcocvl0cdYGpv5gxAE9FGskbScCJSWlyMnJhdXqie7de1D/rVq1iggqIioUVkODiUvLLaEyYDWTmS2yn5QMEKtVUYC8//4HyM6+Tv0iN7az8cXInn79+lVMgCz/gjb306Z5UXBFPSJ4KNkrUtnC2uLtZ0dcLQN8PL3hYbHCYrYCRl9kZATDbI6E3VCMP08sR4z1VwT51sR1Zz5OpKShatVXERv9ADw9vFAl4gSsfpdhQgwMTmZRVwpvH08cO5yKU8eyYbbIWahBpMWg5MItGSkhXxfCBs1gYv3GlEQMF2dFZIoZXnfVAk4YZ8lQD8XqS8kRF0oPlSARJmECX6fub9dOZoCI40jVlLSR4pwnjRVJUqh8hhueXlbUqBFHE5UFcdvOnaOAGCUwXeEy1AHGmFFiPlUzO3U8KSuOEByoofKq9ZRUn3Bmhp4nqZb0BBOnYkwplyG5aTFhdlhMCVJQWADbeRvy8vOE6kJkk8h1TJqUKYVSJTOKSEW0k/FvTOoWGhKCN/q9gazM65g8ZTKqVg1SKieVL8zL7qmn2hCrK0OPWNDOsuVfoLiomDz3BN8sji6YO1l4aQUmJjtjovPzCnA1Lf2Wfnbaewsjs65nZWHm7Hm4euUyFs6ZQwHobNF5qm07REVHY8/O7Ui9fBllpWVo9NBDePaFF/HXqZNY8+UKrgK57eM2BIjbBae1Cho0aYrKBUn4ddsunInoW44A8clLwvWmgzC0UTDd8Mqyk/HbgZ1IyfaEJ/N+u+lxbwSIHck2K6bu/AEjGmWiX+DD+EZDfvBDlyHNVg+DP+mONjUL8dmsRTh0LhtWw3Ukm/th586xqGebg5BWmzAx8QsV3LwlATIPeKILpg18Dc2q+9M8Kr5xAt90eBPfRALZqT0w74fX0KiSFW4UI3nvZiwYMwu/ABi19Ac0cp1FalksHmtcBRfWT0P3BamYtGAWWlb3IuWfoTgJ01u/ht/j4mG0JcF36k4cHVUfKx4JRv/DrfDJ5s/+FQKEge4pNhOGfDwH7/Sti51zx6DLu4E4UzL3nxMgcOKGzYhOixbgk16NcGL6m2j5wS+IDb2K5Eaf4vDSvoi/uAr+j7yJFiMqJjFKbUmImbEbP494GEfGNEKz6Wegkk0AA0jvlQDJsCXh5a3pSLz/BF4KfQrrRq+A7Z0XyhMgbOhkJiH5hZ9RvPRxHPioJVqNZoBrOh6bsAaftImGi3ZS5OL4l4kYuWALqsRFwGVLwuWOQ/FF32cQH8zGgJusmdaN34q40X3Q0LUfT/daQjZqV2wxGL4oAW2qXEaLF+fi9ZHvoNX912DLi8Lj98XDaijCxaPf4dVv3FgxqjNqBllRlp+FfSs74b018YiNAkpsSaicsASzu9eDJ1PylaRg5fDxmH/2Ctp1HYjXWt+Pn/ZfQrtnH0eUrwfsOZewff1UTEiMwsz1g9GqwcOoE+7EhVNnkX7xd0wfPgxp/ddhfotwLkk1XMfBaZ9h+GEbYq0OJNvuw6pjK/C8x7ew1u1L/TZ77Ktwn81F/GPh2NPHiqfX8xwORhTFjDuIrRNqI+XAdYRHXsH8D5pXSIAcKxqO0IMTsMNnEDqGJWHmW6MxceNJoFnbWxAg3dBwZxskTW+GEyNH4cXl36LnxESMe/VxfDflU4S+PxPNz85E27bjkRMXrwRTMxIk0yMKYZQfyMjARbjqfh2Za/qgwYKGOPpNPwT8Ogixz/6A2DgG0j+HjX9NQWe/X2CIGomJies0a8RZeBZ7Y+CsORjZJQobpz2LhLrr/k6AvL8fjvejsDQuGiuHbsY3bz6Ok9NfQ6sJh0WOCV+pinKSUKflInzxRVekfjsJXbstQo5/DtrdDQHiLEayuRE+WzAL3WMu4KNBfTD9qBmxfn8nHti57kSAMFB/wo4MDI79E++//iXq9X8ZLVu1QQ2vNBz59S9k2J3wyL+E6fM/x8mTl3HtwQ6Y2fMV1Mz/CbMWLMTRv6qhzRt98fKTwdi/YRGW78r4GwkiCZCw04vx+ekgdH4olHb/5KTsxPtdx+GIFXhq+GIMf8SO5d9a8Ea/+rDYXcg8sQKdBx5C4s6FqOtlh6s0HTu+/AKfL/sd5lh/hQSRBMirrq/w/DceeLdTHMxOFwpOr0abvt+i69BheLlLJzRtEA3DlVM4mXoDSTum4fvSDnijoQUvnfTGnmfqwO4sw7XjWzF94Dn03tIfDQO84CrMwN4fVmDsp2xlT9cJkDt8i9Bf1iugV0CvgF4BvQJ6BfQK6BXgFWD4TZndgQH930BgQAAGDRqC6rGxsNsdePaZjnjwwUY4evQo1n6zERlp12Dx8kHlSv7w8vTAxRQbPv98MeUNLF6yjHZokwLhHzyYMqNaVARefbULuaqw47CQdWYFHRUViQULF5FF0MCB/claqbikBIUFBQTqM5B379592Lv/AKx3yCRh1+sf4IfI8DDavU6iC9rkr0CfElcWVjsyPFxkPwh7JKfFwhUgVUORXGbHknBftA3xwYlCO/zMRsR7mBB6KguhDraZmytA/I/sg8vioe4X1+zJlpkLWsXJzSwA4YKMAKkeg9atWxM+ynb7sw3YrAah1WLh6WlBakoySooK4OVlRWZGBg4fPkzOLDIQnRMgO3Dhgo2sx4WmodxOdgWLF5vhVfhZgUcph7hrt2544oknRI6HZsN4BWOAESDvv/8+sq5ncScf9h5hOUYOPvLjIlKZqAbteBIgtxi49AfLHX6iSRO89PJLOPT7IXz99TdwOu2IiIzCC88/B5PJgoWLFuJ6dja8PD2JFLp2LQ2JSxbT598Z+w6pCyhKW7JOCsNAM0RYfmlC0AkrZeAEZwWY1djoMWPgbfXmug2ZmyLQWnlcZsG0evUqFOQXomevnvD3YwTISlxLS+PkiSbehIQ8FF1AEhiR0SJSm0lOwwF/gt9JheAm0YC0wGJ1zs7OJlKSBAc0zg0oyM9DvzcrJkB4BoiTW5JxRzaF/FOwd6oa04eIy3cb4GXJRBXrMXhbKsHL3x8Wow88vAJRVFoFWfYY7Ny7HlUDstCgahUEWIpwESEocjpxI+c03GiORvVqIK5BGgwGO7zMNWBwB8KNEgpKT08rxO6tF+HpxXEEJVlCjBXyfOJWTsISTLpDCVKk3D5/NxF+DzRoAJPZjL9OnUJeXi7VnttqiTVRWFzJEHTqFmbXJuzRtDnmiiJF9jXrq6fbP+1mNlYqpyrS6qWaiSXIUxGZAoRQLrka0yStHheLsNAw6riiIhZSTMZfFYoRyFnKaCCi5PLFSzCaeYSQZFZ4nUQgupQXkekff56GlLSjEhE7TIESFFQF1WNiiQkXjRPKCdEJgglkjBIL/GELNvObs9nOg4HofA7JzBEZ0yMXWcGwkcRLeM7JwSwYTrvdjjp166Bbt27YtWsntv68jZhDRW7jcpPVVnhYKEKCWeaEXbC4IOurCxdSqO2ss4xGF1yKdIePCOl5JmgYPghEbHtubh4pQO7mZsbaWaNmPLr16o29u3aSsoMttuz5mvG1EBAQCJvtHPJyc6k/AwID8Uq3HhRIs37tGhQUcNXMrR8aAiRrHRKmqBZYlUOj4B1eC526dkXYjd/xzYyF+LPeMIUAWb3fA9HPvI2XmsYg6/cjyLFUQrXq1eCRewjrv9uDG0UWIoi0j3siQEovIzluLH75cjhqp05GlcdnVRB0yxQZz+Crg5PR5aEbGNJrIJZtPw+PjBR0mPU9Pn61PtbNGIiBH+dhYuLCOxAgoxDR/Cw+/HkO3oh14OSRP3Apz43HnnkSe0NiMbDZSHw9IQEdaqdh5aY/EVqrHhrfF41jn0xE18kLMeu0A73Cr+L3Y6eRcjEVZze/A/Tdg751gL9+3ocLCMfTnWMwL6ge5sSFosjWFiuPzkQHz3WoV3cAruLfJECAoktJaDh8LmaN6YHCr2fiwX6ZOFOyAMbtHyK+YzmzHfSZtgUz+tfHt3Peh1SAzIq/hBntGmPccbVHq0YCmZWm4eBPg1Dn8kIEPjqCotzbz9+CT3s1xsHxfdHpo28FAdIDjlVT0XAQNwVSHtEv4IsflqNXjRs4sH0zPu44ABvAA8/dCgFS8WdbLz2EH3tXwwqpACk6j+S6k3Fqw9twrn4O9w/4EbgVAYJLSLaNwHnHBLh+noD4Dpsxde3H6PH8A0hf9jWOmIyIafQEHgjzw6H5r6H9hG24v9swfDDmfbT2P4Mdv/yFQs8g1KwZgUPDv0T851PQyrke5ho9ERsXiWTbY/jqxHx0CT8DQ9BrmLx0Ewb3jkP+yZ3YcyQV3nWeQ5t6bly+koGci5dwJvkyaj/fDzFX1uGjwS9j7j6g9L11SB3cBoXn1mD3qSp4rGMzhBUdQfeabREyeSkmD+4N39Lz+GPnIaQ4PVG/aRvEZHyHcaM+hLXtW2jV/Dm0ru3Aoa3bcd52BH2dLXGpf3Pc+GUDfks34f6nm6Bo4jS03PATIgqvIiphFVaNaQVb4mC0Gf2N0m9l675EfusBaFC4CM/WT0BSXBTSbLFYef4ndCxeh7UXmuGVhimYM+5WBMgIBO8ZjPBND+L05FdgOfoZug4ei9+rdEHifGGBpVWArO6Jht1q48DVoahxeh6CW72L99f9hp5R17D9VARebFOCgZFN8bUyiIIRHReoqnTY8yywfNRuOKc3wtZ3/NHOsRIX3m+L9OnD8OikHYiN80ay7Rpm7zmNwTVTYAjvhYmJ35dXgAREYcLnKzHkiTwseedhjGAKkN5BSOwYgb5bATwwGft/GoUHspagSf0J6LLxRwxtYcXE/gmYsvM8Yv3VEEN7YQ4qPdwecxctQNTprzC2ZR+s8Qe6VESAPHENH/g0wgTNNGn4XD/MnfcJqhz/Am+1G0RKHOJ5KnjcngBh+TwjcKJoHOzfvogHh/ngvWGPoH23gXjY7zw2rdyG/DrN8cITIfix30C8smIjag+ZiVXjhqORaz96vZGAFduq4qM1c9G7QTYWvfMy3tthRaxv+cWeERS7rrjxqPkcDp1NwRXbJeSVNkSPN2vgxNp5SOjyDuqtPY6lL9VG6umjOLT/OPwbP4XH4sy4eMkCj8Lvsft4KBq3ehTVXcfRJ2Es9v2VDX8vbgfAjr/4aAH61i7EiVNncPboWWTXboU3HgzEuklV8OnZYXjhpefxSrtGMJ7ehh//zMClX6ajpOVSjHvxcRSlH8emrScRXf8xPFKnEjKvF8GZfhj7zrtQ/5FWqG0+iqkTR2PGij90AuQ23yD0l/QK6BXQK6BXQK+AXgG9AnoF1AowTKa0zI7+/foiIMAfQ4cOQ2h4OJo88TgFbX/77bf4aetOBAb4oqSUWfyAyA8GrDIC5Kuv1iDl4kXMmTMfnp4ed4UZVVR/hlUF+vujV6+eRLowkuPPP09SPgJzVmHKFEZ2tGzZHMFVqxLY26jRg/D398OZM2ewYcNGnDx1moKvb/fgIdDeiI6K5LkGwv6Kg5oCsVQ3wGtQYBXNZGoTi7cv/nymLzIrB6MG3JgQXwnp+WU4lleGQqcLvasHYl9WEQZdLUSktxX1t6xG9IUTyCguQxELBZf288Jgi7BCYafDrZ9U5xyuDGGwHQtBdyC6WgzaPt2W8jtq1oynHBZOgFQn55VL55NQXJQPPz9/XEhOxpmzZ+Hl5aUodBgBsn37dqSkXISZBSgy6yBBAknQV6oGtE42Wit9hiEyy6cmTZqQpRDbiM3IBSUDo4JOsFgsmDVrFql5iooLOehPuQtsU7kmbpwYGZEDQtctw+I1aDblQRjgdDnwzDPPolWrVli3fh22b9uBqGqR6PpqV1LK3LhxA6lXrtAm7ays6/j114NEWHz66aeEG/fp0xsR4Sw7VpANwoGHK2CkEILhzxRYLcYLz/eVfE1RYRF69OhO4fIMD1Y3tMsIcXaZBlJLbf7hB8Jqe/XoRY49q1atxtWrV2AyW4QdGn8vbVuX2QziTBTfIMhBnjFBoSw8toEpGqxqBggjQK5fZ0ob/luUDyc38vPy0O8WFljLly+H3eHgmKiIZOGEA8+IZpwL7wHRV+y8LsCvSi4CAtPgAQe8XA4YHcUwk6qiBFmO6vjx92LUigSCK/mjqk8B8oq8ERTojSs3zsN2NQCtW8WjchjzpvGDp7kajKhC/c+C6fPzirFlwwl4WVnAhDoHuVWb5IykPZvQFPFoGLiISOOZ2mwIlTlK0bDhg+jyyiv02V27dmHb9m08TkJlP8Dyf3hMhsjtpmPwPiFxjDwme11Y17Hj80MYGAHSjrB0yTeQr5uReYoJaZEIGxcGbzAwWIiYQE4rRVaLRLWoaCo8YxmJwWKSKY2ChDePEyOsc1lGSGZ6BgXMEOPG1CBGE/nMmWiAiFAjJglixADNexE8xLz9BAFAi5DLAG9fH9SqVRNGmARXIv3qlCWTrsfpcFAgExv3GRnpJCtjahSa1ETREc1Dg4fNKEm48CBy3qF0BsH40ULIdAMOB2rXroXu3bthy5Yt2LtvLzGYcpngHWyA0+6E280ta0i+xHz3WKAtCzciMQtnECnMiAYCO6dMO+fstmpHRg54yM7JpQyQ2xMTfP6VFBfj8SbN8FS79vh23Tc4cfwo2Vrl5eXhxVdeRWxcDfz4/SYknz9PTCtbiDu/+DJN/u82rEda2rU7SCc5AdJu5ltoFmRBKdv1TqHZdpzZvBzzzhrRpwcjQA5h3cefqwTI2l5YcLwzhg3vjNCsHzF62tewwIoaXYehT/NQHF/7Fbafz4C3pfwO5XsiQJiH+xOf4di8AQg9MwShLdZVkM/hQlmxL+Ifqo+aQWX49dcTyCnOxcULTZG4YwY6Rh7A0P6vYs2uFpiYOOf2BMilkYgYU4Idaz9D2J+L8UzHETgP4MmXu6Lg69VovHArJvdsiD0fDkDnj9YBeB1f/zYZbaseQZ+W7fH0Fjt6VTmDpe82RP/FXDa555ob0aemIab1WAA+aPtSW1zffxiZ+ZdwsedSJE3riJypQ/HwtB8B90P/ogKEqyniBs7G3Pd6wbDhUzz0+hUcsS9CXaMDZaLf5X3VYLTAXJyCxbMmoN/7y9BvZzoWPRkMh93OFzyjGYWXt2BI9Q5YAWDunktIeOgGuvo0wFd4BYu3TUO3+69gZL8hmLfpCFqM+AyzRg3CA1VcsFPIuRHmkkxs++ZTtO0zHZUefRpjxi3BqPYRcNnTsO/jqWgxdjb8rUCjhJs+q735Gy2wmDKw2BCCfnHxqGpLwiOJh/Btjyr4wCMWk9l7b0mAZCHZ1hVnSubAY880xK4KwJk5L6B02Wdo8tYU8h2FT39sPjoVHTwOwBDzLqZ9tw79H87D2lkd8Ob0a4AlFE3aNMTVH+7HAts7aO7YCK9arwkC5BGsPDoP3cLOwBD6GsYv3oQxvcPw3dzxeOmteWjc/V2sWDgJEVe2Y+bwpzBhM9B93O+Y814U9n7WG8+O8sDaC1/jRccWmGo+x6962EZcn9kZZz4x4KPcJZg9rjecPy7EW88l4DtEYeSStRj3Yhi+mjUWb45fg66JpzC3YxmW9miIEVuBN7elY+EDJ/Fi1VZYD6Du051Q7Uoq/izIxpULIZj67WIMeCgf7w4cgnnfsX4Typ21k/HKpWdwYtJ92Px+AJ6bBOC9Tcid2AHH3m+IA022YGBdG2bfhgAJ2T8YYW3mYtL6Q3irczR2vvwynrlUFYmJIuemHAHSFw27fYV6727Cvg9bw99gQFH6SSSu2Y+2fV5Gwbtt8F23XRj/qD9QchnrZ07CoA++hDUuGgaHHZcvXoCzxVyc3pyA8FPTEPfIWGSNXonk91ri8sjhaL56D2Kr+hKIPv1nG0Y1K0Mf6xOITtyDtygD5AGMSQQaPPcDdqxrgZTvZuPp58Yi6/OjcL/xAJz2Mk7sl6Tg62mLse7XNdi0qxZm/fAZEh5xYfDAwVi1+yKC/ZilIn84i3Lh2agD5n4+B3VtG/F+s+5YWgEBMuDnVMxvEwFHmZ3ndhnNsFzZBkPP1Ti5YTFcB+dhUMdhsGmUL9opwf5+WwKEEUMfH4Z7aADmmWtiUEQUwNSFR4vQJ2QvuoY/jXWvzsfJOX0ReKg/ItttxNCZX+KNPq1Rz3wWc94YhSFZwfhx4aeIvfA13m4zAEdi4+F90+Y0IkAy3Ghc8gvmtn0eY05nUDPHbb6IMY8XY8XI2tjR4g+s6t4IRz6KxWOjLwDd5+HEx31xn8dfuL9SQ/wJoMvcrZjbryH+GJKAtmt+QWwVrmrkBEgh+ta7ii+atkXv35IBvIV9WZ/ggeTZ8Hv4LaDtxzi6ojcsm4eg/us8J2n0F7swptdjuDT5bTR4bz7w+nT8MmEYHrf8gdGDeuKjr8+h9/Q1mNL/KRxfNhFPv/Updqe5UVvPALl5mOn/1iugV0CvgF4BvQJ6BfQK6BW4qQIVESDMjYEFnCclJWHevDn0idp178OTzZuTywizwvr55x+J/LiQchGfL15Caor/1AKLqU4YGPVG395o2qQJ2VxNnDQZSecvIjoqlNqRm5eP7Kw0JCYuQ2xsdZw6dQoLFy1G9o0bhI/d6UFAsZcnqkdHwyV26ysOKQrxIJMwOBrHsyo4mM0UE2GhwWDmIQee7IIToTFI8DOie1QABp67gaN2J+BwY3yEL54M9ESzszcAswee2boS0WkXkFFYjJwbN1S1ATEPLHdCs8ucwH1V/SCFCeznC8ssiI6uRhkgDGNjxIOvrw+RIGHVasLD04QL586iIOcGPK1WnDhxgiztGdjPrp1hegyo37FjJ1IuJMNoZDghQwR5ZjH/Qac69DDsUgH1WX1cRrAN4tztyUCfZ+qZuBo18NJLL5EqhULVK3gwPJcRW+z1I0eOYP36DTAyByKXgbBBZvnAY1E41ksbtwmrZCXiO/0ZRMzwXEpOoUBuFzo//wIaNWqENWvX4PChw6hfrx46dupEG9PZtdJvW6eTarE4cQlCg0MwevRoIodmzPgIgZUqCc8tTjzJUGsiGQhfFpZBAlBnWDVt4Wd9x+BDkZVhMntyckCSKURquUCMgttAiqXcvAL4+Hpg4IBBCAwMIDu3tGtpNHeIfKLsETdcTsYBcNKFgHEBtLN5xi2qeBg8KxhPkXDC28tHVYB88D6ys67zsUVdymuaV5CH/m++eQsLrBX0m55fkwjGcPE+YH2sBIyzxpGjEeB2GBAcWYbQkEJYygph9TTBVOaGwcMbDocdnh5upBVakHz5IqIreaCSlxe8vSvD7SrE3rMnEFA1ELXr14HdUQpPnwDgWhpceQa4Pa3w8PFBkd2K/b8Z6Th8WPG2kG0bLwuREGxEuFxC/MDaqli6sY9wvLukpBhPtmyFbl27Ui127d6F9d+sV8Yy5Q4ZeAaM6kcmqQmenU199SLDIgAAIABJREFULslKlhtDc0IwLDTSWAbI08wCi0tSaECzxgirJb6QCGBeevDJ4BIKvqG0HGLvIiOrISfnBo4cPUJME5u8Uqegcmt8wJkY8WGS9k4C6ZCyNpnSLgYzlw3xiS5ZJd4oodAQE5ixrYxxI0KMLtRApAO918kZntq165CXHAuGYkwrX0wEsUIflBOCcTI8WEeRWnFdklhzhO5LtJUtaHE14tCrZy8KfmIedpUC/MSCrNBVSmew9zPPRLOnBemMvKBJyMkhhUGWVyvIZU7QSLZZimyMyBUEyN0oQJisq179+/FCl1ex/ect2LNjO3x8fZFzIwdde/Yidch3G9fjXNJZmuQs+OelV9kABDauW4vcnJz/TAESFo+Or3b5GwFydnUvbKw8BiOaBOP47r24ml8GE5woCqiHzq3q4/re1Zi/OxlB1vLhXfdEgLCchgc+wR+JCYg6PxrBTZchNi6kgqWfkSDFyC8zItDPC8i6jIs9puK3cS/DtHEhEgZOxG94EhMTZ2PI88DySUMxZL5NE4I+ENuS30W9y6MQ/vxlfPLdYgxrBHz/zSps/uUIDi1ajaPojzUHPkCLKvsx7/OfkV1mhaPYG017voGu95eh73N18fiCYrxo2o0Pa7bDvLh4sHyLzw7lYFA9B37/cQGW/HASR5atx58x1eBIycCkdTswpLEJg94ajE0HU5CbVvdfJUCKU5NQdwizNOqBkvWf4ME3Mv5zBQjLg0hOQvI7m5E36Wkcf8eMpmlTcXBKAkL/+Bz9Bo3A75eAhm8zIL0iFUcQkVrOkgJcvMJyV7ph+e5J6N48BqnfvYvoZ6eg2Yg5mFfhZ4FyCpCYECClEzadmYoW+d8goPFAxHoA/x973wFeVbG1/SYnCSSEEGpCqEkwF7CBimJvXIqCBQELiigoRRBBRZoVK4oKUkRFmqIgWEAFUUCwotgBMZjQIRAgdNLOOd+z2uwdRC/6easn339/NTln75k1a9ased9Vcvv/Sgks5CE35yb8VPwEwvOGYsKei/Bgi0ro3ecmTPk4DxkV45CXk42Lpn6F6dfVwYza3ZH21QxkrpiOgS26YUFGFiojhNKin7Fx82AsyBmMc0tfR7lfIUAefPFtdG2Rj4mDz8e9L6egQZs2GPvcGDT6eTaGnn89piUBHa9egvHP/A2fP3Md2q7qgZ3PXYyVI67CpA31UTG2GHu2NMfg6V1QeUkfdPmwKSb2aoV3Jg5Gj3vfRxVsw8X3P4eHbuuENdMeRtc+I/D3yT9iZJsiTOnZBLe9AeDppQj1OQN5383G4HHvYPdXn+Otnw6iXvJ2rD91IBaN6IuaP09D3z53YPl6oAmvG/VueRrNuv2Aj/fNRM1vn0fts3vg2U824ubU7xCd+SBGfzAL1//tHxEg1KtmNHDu/Vg65U6cHViAqFNG4/n3X0MH7XPjeoBw/5q5SMNOeN14rsHMz0eiWXgyOmxuj+Wtd2NA4mnYMvZ9vNCxHh67sy8efGkhKldMwQ3jZmFY++aovOlNRDW4HLWJxCcCZGgLbLl3AM4a9yEyalVAbs4ajFy0FgP+th5RtbrigefeQP+bmiC+tEQI9uI9+HTKNTiv9wLUJWLhhe8Q7lINE1vUQvc6T+GbkX3QpOhtRNUjgupsjJwzFn3OCmBgzz4YtzgXdXwZIKUH96BCs4sxbtRIVF0xCd3bDcCKJOCSzksxcsRhPUCOkAFyVqfeGDPuKcQuexa3XtwPqzKz4HX1KGsWf5UACRUjd+1ezF6Thxb5Y1DpjAHcPJzLSX17ENenfIxuNVtiKlrghS+m4toqH6F8g+fx/NKxaB67GzG1GiDms6E4fUoSPnpxGLa8OwwX3jj9CMS01wOk9opHkNlqCNIzs7AvPxvndFiM5yY0xudPX43nU0didvtY9KhwHKZkJqE0pyfm/zwU55a+hviG3bnX0+lPvY1nbzkd2bfdgnNfWsrElREg3AMkOBXxTXugfmYW1uVkYwL1Mqn1GW5OuRAvXj4K3z7bBXHz7kTjrnMRg224fdpSDDsvGX1u64nZ736K/acMwNyxd6N5+DX07H0zZn8CXP/ACxjerwOypz6EFn0fjxAg/+jmG/l7RAIRCUQkEJFARAIRCUQkEJGAwHW/yAC5FZkNGmLc2NF4bMQTOOusM9G0SRNUrJiI7777HqmpqYzJHTxUyGXO7x42BPXTGxxVsOzRiJwJlnU56N27Dy6++CLub3HppZegfvoxjNet37gNE597BnXr1sGiRYvx8MMPom69jKNuwk7zTYiPR716tSWannF8jWs3/M+VHBKE0Hp0EGgVE4hGjZppSIyNwXHnX4j3qzXEa4EEoLQUNaOB8lpKJ5fwwegYpKMUNxdtw/4l7yJvxy4c2LcPBQW7HejK8elaMknhOKnD4hXFcSVnqDw99ZuoU0cIEMpkoDJXGRn1kZiYhJQ66dzsfEd+HoKlJfh2+Zfc+JuyQix3geRbrVo1fLjkQ6zNXYsYLfOvHI8GSGsWAgVLK5jvIunL9EzRsZcGOdqesi6aN2/ummv/GglCOCCV6Z8xYwaTbNSsXEgFL8fCoumZijHcViPvLSOE1qU0FEK7du1wwQUX4LVZs7BkyRJ+3r69e5gUO/PMM9C79y1Yk52NUU89jfIV4tGqVWtu3D5nzhy8//4CbrkggeGC1RoFxGWRuNSUkEdSikpGJhCxlZYKo3x5Ij80hl/HS0HwhEkf2H+Ie0Y3yGqAc846m3uTUCA49aKYPn06tm7Z4rVbYHxcqg7R+4mYIhCXqv1YhhDrCUHMQQrcJ6FRJkyI9bpPnz5cFo0zQHZQCSzFgLlsFxEg+9Dj5iMTIJOnTGHSgktgaa8RFYa0B3c1ynjTsLyoQFKtageQkbYP5WLjECqfhqL8AsRSllSFZJ5/dNF2fPZ9Hj5cfRAxFMgcE4eKCdvQtNElaNq0KfbsWIiSom2IT6qE0P58YO8OhAp3IgoHsW1nKjYUnoToqKDWaxLSoGx/b68niyRJqICUuJLtLUQerRP1y6afJUuXcmaQKxNGn9HF5dkxeaHrEeWV/eLnc0KFsgfMQ4mcGe9v3bqNa7mtXYZ0Lxgo7zGsuvuPWF4qvX46atepzTUGf/55Dde6YwW1F2v9M1ZJYriipf6aZFfQnhKGTDa3pk9ZFok1J2cDJ8osDKilm1lNMO08b1WzeNnJEMYyA52aWhP5+duw+sefRMhEB7HQrGSXV27LsUq+9xBRwZtLLLEk5CkbTOlI/W67DWk1a2LQ4EGsAGKwJOXHEnPIqFHGx239+nNa2kMPPsSlpuw1PD+mmDWFSRXCCnMxq6YGgNgyqrW4ZStFwx6ZyfUbNho7pSg+MvJpZpTHjxqFpOQkJlE6X98VmUSAvD6LCRAa57HHHY8OV12N7NWrMX3qFGlc9Zt1I3+jB0iwFMWV049MgLx8PRanDkW3s/6G6MK9KOWoflHQMIrw88I3MfeHPCRyQ3Lv53cRINxwvDVmr3gClyZ/jpjabVE7MwteTPURjoBwCXLXpuLeKaPQ+/xoTBp+PQa9tgcoqI97nxuFAZ0qYOqjd6DvyO+QUTceCG5A7rq7sGTD7Uj/cRDqthoH1OyIp8YOQLuT0lG3XkUsf+wRPLqwANc/cg8uPjaAHfn7EQwL0RYMhhCV/x36dL0M7WcdxMXFb6J7k2uwLDMLiaVFyN1VEYMmT0Kvk9NRsxbw9Tuv4fHLemF2x/uw5NHeqPbDi+jbcxBWx9fDlrUN/okECDXF3oCej83EPdcdi9fH9EKfhxty9sMfboLuxE+ZFJ2xZMcoHP/zExgyLwP33X4WPh13L3oPehOI34aGv9LI/BcrWLwBuRtTcM+8Bbi/dSWMrJ6Kl7s8g6l3/7KB+i+aoAM4/tE38H6vk7Hklltw5TvfIOPApl8nQPKykdvsTexefA4W3FAFqy/5FgPPikbfPn3xikbv0zvavPQ1JneuhZmNeyPrw5dQ/ovx6NluANa7CHxqQN0Zb/90Hy4Mv4n4hjdoBsgpmPb1eFyb9hNngBABckPLXZg07BwMm5yChm3b4pkJo9FwzWzcfV4XTE4COnVegnGj/obPR12Dtntux+57WgH5G7G7NKBOWwjUjmn9+wPw9OaLMKZHayyYdDduHDYPVZCHS4ZPxPBb22P1lIfQ5dYn0MZPgHyWhZS8bNQaOhfTbz4JqSmJ2Pvt53j5yaEYPDMHfZ+YgiGdG2HWqH7o++gK1IrfUKb/Svduw5D+ai4mtyrEzJe/xBnXtMP2id1x5pCDGD3vhaMkQF5CKnYhc/hcvDGkLbbOHIRlWXegY9wyPFgmA4QIkHnSsD4cxKYdpej84NMY0qIuZtwzDA0emYPTV7RDvcvnAxc9jW+nXIY99w/Gua8dxISpQ3D56U2Qv/hutLh0BKLqZaF8QTZyb3gR2fddg8AHvZDZkXqARCM3pw1eWzECHSp/hahafTF84uvo68sAEf1Mk14elDlBBMj12gR9CtDs/gV4/56/Y8PYC3FCn0XoMm4+nrz+ZHx27w1o9/Q3yKjn9WA6tCcbf7vgcTw3thvWzh6AVj3noyry0HrYMjx1Vw0seDgd1z5y5CboocJ9KGnYAmPGj8Hpexfg/o4d8XwoC3XL8stuO/0aAVKyNhsbB8/H3uGnYc7FlXHtV1nIqChkRVkCBDjnxS+w8NpUjLv6MZw8Yij2vvUAvj95MPqnfoSzX22Ed/qWx6xbj0Wv+VnIqPRLW+yaoK8cgYyWdzHRsjc/Gxdc+SHGPJOFj0aciGnp72PWFeVwW0IjvJiZhIM5vZlIPEczqYgAOUMJkJ/63YJzXz4CAYJXEH/CjUcmcn6NALmgCu66vQ+mvrUU+5sPwNujh6J5+HX07tMNM5cCXX376O+3PhEhQI7mdh35TEQCEQlEJBCRQEQCEQlEJBCRwBEJkC5duqJDhyuQn78D+/fvxxtvvokPFy9kafXvP4AB5C+//BKTJk9xPTj+TFESprQ2dw3GjBmDRo2OxYUXno86ddO5ssjPa1Zjzpy5XDr9mmuuQXrGMb+r7Bb3AElKQlpaiqso48BsHy4nWKBHjggoLuX2a9VMQyAuDrWrVsa+/fuwuOFZWHnMiagSHY0YrsYShaJADOLzt6HJFwtwXOlubD9QyPgTkR8Fu3cLjqnPt8JOWh+mDIbJIDvDcIInEp5D5A8RIPv27ZPyV1FRSElNQbMzzkMMlSHT0vvrcnORUD6Ab776lisOxFEFGSpDX6kSPlq6FOvXb1Dg3R8xryCwVqUREFFK8xgJIkHTMqaSkmLs278Xxx93Iq66+iqkpVHvTmsbUFYraM5FRUX8dy5b9sYbOLBvv2R/WC8HTvcoW7qI8U5CP8tk8EtWTmFREc448wxc2akT6+SMmTNZtqFgCGlpqejU6UrOWJo6ZTIqJSVzb+Vb+96Kho0a4sEHH+IKNDHUJ0NxWAL6rcaPK4ulGLG2SPc1FRd8mbKSbundi8uy+bNfKINja95WvDz9ZTTIbIDu3bsz+UE4KI1x3fp1ePWVGUqAUIaG0T6a+KG4tCdFJV+ElpN3adw8BdcnJFAPECFAht1zDwq4BBbVF7Kg+zD27t2HHr+SAUI9QEqoepFSO15ygJQAIzzRoOqw9sOgZJCUaiE0ahCLQKA8VyEK71iP5EoZCFZNRsnBrQhFV8ahcCPMmfcWqsfvRnEMsHP3GrS4cByannIa5s55At9/9wpanHceMupVQ9Gh/QiV7Ee5+HLIXnMQa9cng2FvGhc3hqVJC5yrkK4rzcUf0r0rZdU8TJ/Wg4gowqtJXhSMTyXgmMZysL/+i0Hf1lzdfcAjhyyRwfSCcX96Z5vWrcWmKGtF/0oMljQssb0cxYPgTAVmGiVTxOsDI5uoXr10TvnasSMfublrOYXKT4KwURL2gDNHZGFokPTvmtKlLxW5yMbRlBRZVM4usVQ3naAVPfPkyekvRAhSIxUiZ1JTU7Br5y6s/HEFEJY6YpyYpDXIjNSQ1REixeNXSBY026A22XG0ohbBCqOwuAjNm5+O6669FsuWLcO0adOYaScShLlBMoglxNhF4/LLL+M6eK/Neg0fvP8B4svHa+qWbWhtmsOF7SiTReun+Y0w55cBBw4cwtat23+TyfWbtk3rN2Lg3XejZlotLF64AEsXLeI1orJYderUw5LFC7F+bS52bN+Bwffdh2rVa2DRgvn47NNP2Gj89s8fI0CyX7ke42P6YUSbTKx4bQymLs0m+oiSCJlfrVorE5W0sY7//b+PAAF252Sj5dhPMbnncVh4z1m4+KHvGeiyHwLZkFgX2E8NrIHk5Kqo3qwlRj85GvXy38TA7jdheegYlKzbj4sffhoP9bkAK58djmsGjkXFzExual04YAo+H9Ya68cPwAVD36ZEUH18PQyZ+BaG3piB9287D5sufg2dG6xCm4x2+PwIQp3040FcVPQWejS5Gp8SAaJlWuSj52HQ9Cdx/9VZeKdZIt7oMB/3d62Hj8fchf4PfoOKmdFYl/PPI0BKtmRjY4078MG8Qcgs/hAj+nTA+I9vxerCUX8CAQJQ4/Gr3tuM504/iEWfR+GURtswZuh1GPZuFGodyPnVRuYkmYM52chDBWRk1hJREdB837s4eO/ZWHB2RQw69Rm8djQESMYleP6Fx3BZ9fXoM6A/PlhVjEr5OUckQKj5+uYGfTB1zkO4svx8XJNxJZJfWIgnOjbAzOuvRo+PNiIjOQa5OaW4/71FuOe8IG5Kuh2tV7yM0/LeQL+zb8DbdbKQhiKs27gewBWY/t04XFnxEwQy2iOjbixyw30w74N70Dr5O0Sl/E4CZMz1aPvIFVi75QbsGhWLk+/4pcJ1ffBFPHhDy98mQKb+iJGtCjGpe1MM+DIL1fOyka+P6jjgVTw8vCPKLe6Fum03Y+rSCTir4md4vG9HTF+XhcSdZRvQ9+w2DHFXTcCYMVciJVSE6OI1GNW7Jx74vh5GvzDhqAmQjMyKyM2pjKHvvIEHWlXAmi0xqLb7EzzSrx3KZoAIAVJyaBMqZPXHs8/3RuIPL6B9+1fwzPqVOG7ZScjs9B1w8dP4dvJl2D2kFx5sei9e79YIK195CEP6jcCyxCyklqf6hduRW7EHFs0dhtMLpyO+cQ9kpAK5JzyB5VN7o/7qJ1HtvDcwfOLkI5TJU4EdToC8nQrsvABPfjcK/dO24J7eJ2L4ngfwyYv9cPye+Tjt2CvxY2YWMvjrh5CbsxFj5m1HpxNzMP7m03Hv8iwk5WXjsjfXYvzpu/HCTU3Rb86RCRCESpG7PxnDRo7BbZfWxtIRvdD+oQ9RL7OW9D0p2o7cTbuBmvWRkRD3KyWwiOhoinGfjsN1aZ+iVf1OWKtZJIcTIHOrAQV/fwWbp16BgvnzUa5JPbzT+UQM6Pw5CjvG4OUVdXBxxcXo2vQqfJWZBY/m8fSUCZC8MI7ZOBVdm12P7zKzUJyTjfOfXYUXrwxgRt+/YUGbbzHj8t9BgIx/VV+QDGA3OAPktwiQDqPx3bjrEJjbH8d1m+dlgEQIkH/gF0T+HJFARAIRCUQkEJFARAIRCUQk8EckcKQMkF69bsFJJzXFvHnz8frrc1Crdhr39yjYvRddrr0KTZo0xdSp07A6Oxvx5eny8uf+0Jjy8ndj4oTROHDwEG6/cxAG3n4bEyCzZs9G+/aX44Tjj0ebNq1/NwFC4HuNalVRrTqV4bGsA4m294GTgvURRqaVYmiGXL8lEM0BydTEu/npp2Hbli0cRZ7W+gpMiKqEveUSUBgO48ydm3HC6mXIW/ktTjrzTOT8nMOExZ49u7F7zx6JqD9MbBLITdicZD1YdoqU6ucmHQwA16lbBxe1uQh79+1lgLu0pJR7g7S94irEJ1RQEF6i4CvEATlrN2DH9m3Yvj0PG9etReXKlbF06VJsWL8RgVhqkh0yeFKgUa7XL5ilYJSCa2qtfP48BVSXFJdyKSXqAZKSkoK6dakGgVTqYRKC8FhfOSzCTefPn8+ZKySPrVu2Ijo2mtsbSMsEKWslCKw0/DYOQHgYKbskLUHkc6FQkOfTpUsXzk56ceJErFi5EhUqJKJly5aM67797ruICoZQUlqC8y44H20vbov8/HwMHHwX0mqkCgBu1YL0uVINyNbD4scFp9aCS66twJ69u5kYpHF486USXgH88MMPnOXRoUMHxmcp88NKkeXk5OCV6dNZfxATo8SDi7TXDBAlHTQTh8qDMWatcqISYNScm/SCMkBu0QyQu6kJ+o4diI6h9fWC+ffs249ev0GAUOsFaj4uZJxHMLiaQ1LKSYgH6pURikaF+DBOaRxATHQhNm4vQEnBOhxTpylKEspj+YrvkVjzSlzU4josWjof3381BkVFG3FMwwE4/9z22LbjJ4yd3g/lglHocW1rJCbEchmu0qIdiE+qjs8+3oWCPbFSNcll51grB6Mlff90rcK9Mm7+DC7SnJqpaQjEEDmVxy0keG7aFUJn7JIshPhT/F73gmXCCCGoDeqtdBy9XzJAbHsra+Wa/igBog1/ZGMJvSqd2EWxTZGoUdExDRqgVloaduzYgZycXBQVF2lKjmdBvEZBZZI4XE27w8tBOYZX2TQxcDJmy95wPUeMIKJ9Hwigfno9pNVM48yUNT//zH0HjOyw8ds+kowDj1XUD3plsNwHvfQMUVgZTWlpSMmNC7iGHaVtkfEgZThUWIjjjm2Miy66CCeccAJ++uknPD16FBLiE3Qzmazln5LO52XD8DucFVbZR0ehpLgEW/O2cwP6oymDRZ/PPOYYXHpFRya0Pvl4CV5/dQYyjjkGCQkJ2LB+PWrUqI5LO3TEMVkNseL77/D6zFcRiIk5iuf/QQKEeoCsaIHefTqhccWtGHfLvVhFi1vlYnS5uBx+XLUK+buonl7ZU+j3EiAo2Y/c2DMxbPJoDD+lBPNefAgX3TLBPXTCwlUov6AXNjS6H51O2Ie7B/bBodTHMWbs2fhqfBu0H7QbGZlxCBXnYWfqzXh10l04v8Y6PHZhM9xPBeaP74KXp47EZZWXY1jPmzE71Ay9r7oUO564Hk/QhHovRHBsM8ztm4R709/FBz3Ox75PRiCj1b08hmtHPIlzdu3EmEcfQv/DCBAiBca/+zZWX9QWo+jDDy/GocEn4Y2TzkHeM3NxVcJyPNKxPZ4vzUJaTBFyf4UAuSy0BHc2aY8X/aJMArD3cXx78A6kfEylhV5CRmY1ANnIzZmIvPB12DjpEjS7cb586/zxyJlxFSoVZ2PSkOEYO/1trCv9fQTIkZqgIyoLGYTw7s9GbuM3sXfRpSi/bydWfPgSbu5yG/IqZyGcZ0D6kRuZX/L027i7zjI0u2K4jLVcb8z44gF0qvktWtVogf13PIMJXIbpGfTp9gByMuuDqpH6M0AmR6Xgph4jsHzY9QguGoe+XR/A1vRjELspWwmQ9iicfiWO7fUOv6Jq31F449YbcXalVbhn4E0YPvl71G19N6ZO6I9m5XNwX0ozPA7gkqEvY/SwS1E64yk06DoKg6bNwO2XNkPOzCFo3n0MUKc5HhzeD6WTr0bhXWvwyN9r4dVBCbj6CaDPcx/inhvORfVdixGVcuPvywAZ2xNt++/A2B/moXftTXjmjka4dSIvJKa8dys+bnU5Dj34Ih79DQLkhlufwLn3LseYu6rh7bvr47qRwA0vzcPZs9vgRiqHdf7j+G5WX1Ra0gsnv9gYSyffiB1z7sG5N85A/cwqINLsGF/mzi3dhuGj+q0wZtQE9LikNtbOfhK9uw7EB7XaYfTY8b+DAKkGUKZPwRVYkvsSzqkexPZv38WIAZcckQAhIP3hBRvQPWsDRt18FR5asAlt5m7CO6euRJeUVtj66FzM7NYIz914NjKeXI+ztr+IWmf2LGt4+L9Sccn0d/BWp8Z4dVA8rn7iRAyb9RIGnh+Faff1xC3PRGH4xHG/gwDJQkZMNnIbjUP+4l4o+GA42v39HjTq+xbGjWqDkm/fwkMndcRz/O5mGLtkMro2r4qFd/bFLaNfw0b+/dlYuGMxjsudhpan3oDvoATIEUpgUROz48+5GsNH34sL60fhoxHtcNHDX8k86w7Am5POx08Tx+OuxasQs3Udbp+yBEM6ZGJ231648c1vkRG9Ebmtn8XKZzqg5IVb0eTORcjIJEPyywyQuZl1UZBTB2/mLsSFifnYkbMQ7U/vim/OnIzcRW2QuC0BP79/Ec7oth4ZmUe+pNG6LdoexvkJGzDrsX7oOPxN4KxnkPt+b1RcNRNXnHw16kz/FlMuOzoCZHXfbui29VS8+Gg77F36Kvr1fAhD/hEBkvggPv7xVjTeNBZVTqc+TMBdVAIrQoAcYX9EfhWRQEQCEQlEJBCRQEQCEQlEJPD/lcCRCJBWrS5ibGvdho1IqkihQ4LhUTkqqnpSLi4Oy7/+DpWSpNTrn/1DvUBq107Dbf36oaiokJtrc4NpauK8bx927dqF2rVr49FHRyAnN5f/frQ/pcEgMurVRXyF8prZ4JBPh/5ZKSp/USYLJA9QD5CaqVxqisqD5W3bhh35+Ti+cSPM27ATy084E3Hrc3DOms+RkpyMDXnb0OyUU7jUEwH/9D9qhk0kgSGDGhotwLqG2Bv4rmiojE0zG+rWEwJk/4EDaH7GmTyPr5d/hfNaXcyNsA16NQyV/klB09mrV+HDD+ahRo0ULF3yIdZv2CgZIAYCUqB/QMFOf/YLY5gOGnaVYQ7sP4Brr7uWG6Eb4UHDpJ4WGzdtRFZWFpMClhFC6zRoyGDkb89H+XLluZwY9wzXJdAiOB5gL0LQKH9pH2Dlr7y/AMXFRTj11FNx+eWXc9D2s89OwM9r1qBhw4YoKNjFPY0LDxxAi5Yt0K7dJRzAPm3qNPywagXiYuI8lN91fHEoug8/1o8J8u8F0FMIeziIpIpJ3HNEZC6ANpVF2rdnH++lC1tciDZt2rh6HVlnAAAgAElEQVQsERoDkSMTX3hBVFeD9aUkmpWb8uO1GpivAfmanqTl0aQEVgUfAXLHHXcgb+sWRMdQ0DdlJtBLQti5YzcGDx6E0047zQW4UwmoFStWYDJngJQgIKkKgsNrto+/OJI9z1UuCofRrHEcYmL2Ytk3S1Ahti7qpKThm5zdWLx0NZ4aNwPHNmqO3PXZmD5lJE45pS1OO+M8xvA/WPQyJrz1JKokpqFru4bIrFMDhwopC6UIpaiIhQs2ISoQkDYOVvnJyUcUJ4qrLtH/I3JI8oVkjUSXLfGBiMJGjRvhyk7SBH3Jkg+5ZBr1C/Yanh+hIJGWqHPchBobkYk2LjfOkN7Xuk1rSyhRFk9LQrnu8bKK3rZSddYGNFbCS8gDaVCenk7lsOowyE810yRtyvvRZBdtYGM2wE/CWJqXfMf2N7Np/AtJX7G/sb2xnhmaNEIfJEC/2anNeBNn/7QGJaValsvXo56f6EvX8vgpx6M5kkfXVQalH7SKUNz0JxxCSXEROne+FmeccQZKSkqQl5fHZBClOtGmI2acNtPMGTOxd98eqcdoKXyaK2Tl28rSMboxDisRRl/Zvm0HCnbvOQqCQjJXKBWvWfPmOOf8C9gI79y5A98s/5I3WZ169ZCenslluVb+8D3mvPE6N6Q5uqZZRIBURLvRA3Harrm4+fGPkcEh02R5SlFSNROXdO6MmgXLMPOx8fj++DvwTP+m+OmVznh5eSaq1UhG06v7oWVqFEoowyhwCNmfLcK78z5DYSylC5b9+d0ECH39wEbkpp6De67ui153XoxqpdKImyx7VGg9ni03EMmfPYtrTylA70uysOOW9ZjUdBNG1joT99bPQgaHSIdwqCAaVetfgpEzB+GC+pWZ1Y2OLcWWLxZj8pCBeHrVz6h5eheMfmYCLqhZAuoZFoiNwfIn/o5uT36JFYnpOKfz45gz9HxU4KyqAKL2/Igpox5A9+Ez8VJOEG2L3kD3xh2wNDOLsyI+LgjjzMQSlk1s7CF8NWI4ery9DhNemYTgp0/itE4Po35mXTZIuTl/wzMLxqDP6WHcetNNeGZTLUya8AK6Nk7gmpNymAVQmL8aM586Ft1GPI0fg/2Q8tHtqHLeZB8BMgUF4S5IRilKSmTPUSTCV2M646F5W7Hs3R8Rl1mKDTldsTY8ErFLRqH2ebdpZk0Qm3Mq4LbxY3Bv14aY9fRQdBn8PHp/XICxZyYjXFpCPcg4KypYuAcLx1bFxYOJBClBbs5aLNsfxqnRGzFjRF1cdV8mMjID3Hy9Yb9xeGZwLzRKCqG0JKjRHiFs/WI2Zu88Dn0vPp6zrXhZY2JRuOYtPD7iHjww8XtcOOhZjLunKzDrafTscg+yfQTI5a+txMQOtTApKhkfP/4uHry+Ad4ZfTtuevg7pKeXR9TGbOQOfAXrB12FuhWCKC6Rlmyx0Xvw2ezX8NK0CRj3dj4yMhNwYHMIKSdn4MGX3kG7OkBJKAqxgb34fNY0PHzlffgkrQKSYsqj/WPTMOSS01A5juoUBrHtx/dw9/GX4sWMU/D6e8tweYMgl4TL//4bbKvWEE0SVyGqSlc8Nu1tdGu9CxMHN8ddL6Sg8aWXYfwLY9FwzSwMPeMqvJAEXHP9Z5gwuiE+G9sTLfvMQMpJf8edL7yO25uW57WMCsRiz/L7Ue20+9DtsWl4tFtrzJ84BNfdNZdLYLV/ZCoeuq0DVk8ejpt6PYL4y+/EuAkjcEZ14MCPs/DsgfNx+ymV5FmxAeR/PgPD+16DzV2ozFc8XuvfCD3eOQYZyVG6bn7ZD8ViBNFjxEzc3eVULBzXD9c/sAQ49jyMH/c8bmi4Bk8NPQODXxhQRq+AI+kpsCMnG5cP+wrPDT8Jhavm4+F+bfDYB1NREL4OW2bdhGM7zkVGlW3IvepdHBx7Fj4cdAwueiwO9esC6w6lYM5XX6JdWhA4tAVvvPQs2vd6GJ8UhHFGcgjFxZQGK0Y/OhBE/upFeOrYizCiflO0fHo23ru0LopLA4jZuwYzJj2Aa+6dBxxogkemjkP/DlGY9EAf9Br1k/YJUhtGGSBTViPcpQZe614Fnd7MQkZyELk5Obj7qwN44Pi9eGt0T1x2xzq0uDwT/UbPRluyI+yBxyKw6R10uv0Z5M5+D98MnISV/TugYY1ElOTOwd87DcTy7SWI2pyL7ovyMer8aggVlyCoc4iJLca7t1RA23HpOKV5Bmr1ewwzLj8BAfOvA7GI3fEJ+vcZgOc+2oHivFzc9cqnuLvjMZjV+yZcO+srxO3aiBuf/wAjLq2LR2/rg4ff/wkZ2qOEyIopPwbRJeUjdKtyHt6grI6cbGx6ZQ3CV6Xj47ExOLsPd0HB9OxiXH3MfszuVQUdXslCBvGuR/ihZ36aH0ajg19jbdxxOKFaFMIxsTiw/Clc0nsyln75PW6c9SMmXh6H/oFMPMclsPrhw01DcW7JbESld+YeIOeMWYDnbzkDq265Fnce6oA5L3bGrvfH4+qWvXHr6hC64GVENbzOlcDyz4NI4/5zVmNku78heGgPvnzlBrxW7k481roa7rytFybOXoz9Z96FBePuxunhWejRswumLwa6+/bRub0ewacFYTTaMgs3HduRbfs/52p6ZDlGfhuRQEQCEQlEJBCRQEQCEQlEJPDfI4EjESA1UmozsEcg7eE/23cUoOMVl4CIgGXLvuDMg6MJkv09Etm3/wAuat2SMz0IQN++fRtmzX4DxUVFuPTSdqhXrz6o9+zct9/B1GnTUbUKZVsf3Q+VkGrcKEuBS/2OAm6uxQFjJ4YoChgujcCjEAhEo2bNmky60BioDwoRQ/T36FApiuIrYv+WjQiHg4iNr4C4mBjOyoiLi0WFChUYDKe+t9anQNBHAnEFzLVeD/xSl5VgcCI1xw4x+UNgenFJKVq2vQTlqdn519+gbnoGkiolI0x9Fg7r2UCP/+Hbr7Fw/juoU7cuPv30M6xfu44zBDzCR7IwDIe0P7iAbI3AN0lTU+9rOndmXJKwPC7rtG4dXn99NpMrxzZujK5duzJZRHpGMrvv3vuwY2c+Z0dwKwPrz+xC3yUQ3cNerQm5vyyUsQCCHR08cBAnNmmCa66+GtWrV2eS6afsn7Bo0SIu+USVelq3ao06deqguKQE8+fN4wbYVPqKdVeD7/lhCgx7PU+MgtJeytbg3JVGEnFxtkuQqg55HA1XBKJsGG7iHo0ePXsyKUPvLCgo4KbtP3z/A2JiYx2foZwPQlEhzjARLNnkoVJxvaqtebb0t0hIKI9b+vTleRIeTPp5+A+Nk3pWU8aOEVNGgFAJrNJgscu0UG3QMlL+XALLStEG4WGgWrWKCIc3oU75YhRHR2H9tj14/eMdVPMNc+f9hGA0ZeAUMpYfH1cBxcGD/K7nX3gEi1d8isSocoiLCuHSCxqgYWYtlK9YCatW5GH1j/sQo31MnGoq/+TtCi9xwbdaspha2owkV1RYiHPPPw+dO3eWJuiLF+P1Wa/LmvlL3lmGiwnPFkUxfioOpdXKJFuKt66356LatG4jrdGFmNEPCwkineu1xpuWwPI3BxcC1BqQKDcaJXX1kpOS2QgeLDqkha88ts1RlMY2sDILwO9YVCMYTM8168NlfDCZo+k93m7QDSmpSdGxMUiumISdBQWs8IHoaE6Vo+ny40kYIalXp9yQNPgRPdYUKhqRpXhZ53pvg7Ew9SOSpheFffv3IK1mLW74QylnsbFx3LCGmGVayFWrVnFtQ0r5kj2qLKbYV4/BNSqP0umosh4LR9L/xGjKqu/fd4CzQPwpbL95xFAvkP37+cBqe9nlqJ/RgA2fMcNUd+2jDxdhzpuz/kDTLCJBfsb2CnU98sMGEyzF3vW52FcxDTWrJyI6uAe567ahap0sVIqj8vylOLQ5F3mCXfNP5ZR6SE6UpkWH//whAoQeUnIIuRskZvoXP/VSgfV58uvYR7Dp0EBsnXwpmnX/Wmr3ux9qlr4Nm7bs++UzUtNRPyEW4UN7sX6rPst9Kg210xMRFy7B/nVrQd1byvyUq4P02vFYS+W4ANTwAWRcouuwn0FzNmHIqVsx5spmGLImCxmuShmRIFROCUisUR814oqRu8lrAV3mMUlZyKhO2R702ypKftgn7PeHv7kGqtVMQGJCnCbgUe+OXfwhf1kxKhu3OScHRfyXVI4SJzJn/5Fkbxkg/DchQeRHyA/7IRJkM5mV3/NTKR0Z1WIZiJfvxqGWkh/2GMoCKaD/aH0LXh/3AE5e+wYGXNidQcqK9iEiQX55VvFf41PTUbNCrH4yjOKDB7Bp6y9lXr1+A1SkiIrSEq73SRbT/1MlPQtJpYewbuORdTQjsz5yc9bJV6pJz4TgwT1Yv3Ub/6pKZhbIzaQeCTv20m9qMynjNYf3vy0B9TJrY19ONmT1ZI3oh0rGye+SUS+zBkIH8rAxjx/4Gz9N8G3BN6jwyTAc03YEMjLT3Wd/KfswduaskSJxgTpIrx+PqOAh5K7TefPcDterX9NTIUFsdOVqZ6FWOftsivT/oB/q30GTCtRH/fqqu7+wB4mol14T69eu+dV5JmZmoUZpEQrWrxedcT+pqJ9REdFRpL+6RvH1ypIf9lkiQejfqxL5Yb8UEkR+6iIjMwYHdh/Atp2ytv6fSlXroFJyPGLys5HrW5YatTKQWF4uRHk52Th4pFlUyUJG5TBKigqxf9PGw+YgX0hIzUBqBXkO9QEppX+pUgf1yxUg7/SBWPDELai5ehJ69bgDKwNZiPe1aDJbVTkzC5X1/VSyahP/ewbPi0oc5uawBIBKWaiX4Onw4UNOrJuJ/RtMLmX/avO1/ZuQmYVUmT1yc0QwZpP252SLzU1KQ2rMFuSJgqNWZhY2q339RVlEOod4HkFszMmBdzylIQZbWC5sYyvGeeXDaGvWzgJxQofvo/VHsO1HWqLI7yISiEggIoGIBCISiEggIoGIBP7aEiB8p7i4BD16dEdqSgrefOstjs7/tZ/CokJc0b49B+GOG/8cA/t/NgGSt30n7hzQh8u/f/DBQowc+Tiq1Ujj6iLbt21G+/Yd0KPHzdxHol+/gcjIlNJL/+iHmp5XTk5CzdQa3LzZegRIc2mL/NYSP1T+iXEx7SfMBAhVgInhajSEbVE5fiIiKDuFmpNbE2T6IJXsp2BlwulWrlyJzZs3c7Dy9u3bGaDn3r8OeitLOmjOA0/ncIyKiCkhQC7iTJjjm5yM45qcxOAuYYr0PiFrrOoLN05gEPDzTz7Cp0sWISU1Fd98/Q02btwg/S8MD9UqMf6iNIIh+3o/cN8Jag4exoFDhbjiivY455xzmACh/33xxRcYN24s44DUfL3zNZ25Og2B7UQCDB/+AHYV7GYiyfBQxmmpqbQGaxsB4gWOG5CteK5mrBBeSbp7wonHo1OnTgz4U7+Nq6+6Wt4fS30porlvCv1tw4YNmDV7FnJ/zuW1kPbQXtUhaV8ga+4RQV6LBm89FIEnOWtWivTkIJkb2mxZCJK5QoQYlXPLzMjgwPXPPvsUlI1ULraclLPSnjD+kH3XxNnSCXgotrYCMLt+JdwDpAJ69e7FBJ21iTjSnji8NBmtC+no1GnTuJoRJ6MofmxrIJkgpo1GXFnlJmkj8cXKtbj01FIEUQ4vfbwHyN+M9lfdhN69HsK+wi0oX0F6eJQWczdrbMtbj26D26JyXF1EIYjScBT25u1Drx4XonbNZCz7ZCsKC0lvtJUFM00+IozkEgjTRtYaZcYH6KydnggeTvJOq5XG5dLo5+2338YKI6C08Ty3qfB2hCRgSPkkxcaJrKT5e2QUV67SrCDedq1at3aikr4eYSYGJERcwHhutKIMlyuXFUWflAho+pHeHPIbHgDVqjO2lv/plkdYOKXfjLBxRs2lcBmvSA3ThRWw3uj+unJCWGi9Oa0T6E/74cj8gDZPsRQtm5gjJ8VQWAksmZAskAxdynxZfTI/b0N1B7knin5HmtKAG/gcOnAABw4c5Np3VP+P2OUKFeKFgeW+IEqeqBB4obT/CL9b2W3Hnkmqglt2J9PoKGzetAX7Dxz8XQccZXzszN+JpEoVcezxJ3IUQX7+dqxeuRIVKyUdRc+Pf3SM/XP//ocJkKMZVm42ch+bh7VtK2LmnWfhrq+zkJFwNF/8132GQMZXl61FnS2vYejlg7AmswGXc4r8/HEJFB/cgEbnPIj7h16ANe+Mw/WD33aEwB9/6l/km/uykdv2Zfw4+Dh8Mv5EdH8uCxkpf5G5/4WmeXDnJpzb7V706XwhsmeNw0OPzEcoI9H1BPsjoiACL/XCa3DV2U1QNd4rq8nnXcx+rJw0HWOyt6JGrI9l+SMvinwnIoGIBCISiEggIoGIBCISiEggIoH/EgkQBkXA4GWXXoJzzj5LMKd/8EPQ0tKPPsabb83xouj/0ZeO9u+K1bVocSH3aZj33kKkpVYvg0Ht2FmAYxs3xOnNT8Obb80tgwv+2mu4DFQggLr16yCW0tJtpsY9uIhjaECzAp0OIBdAm8rx1EqrifLl4zn746STTkKlSkkMsguGJ9+jO8ahQweZBFm7dh1H/FOT6m3bt0sJLEXcPPJIewlo+X8Pw5TKNASdCiETQnKlZLRu3ZqxtYQKiTjznPNQpUplUENqAcjL0iaEJZaWFGHxwkX44dvlXCL/088+50byEvCtwdAK5nNvZsUFBbclqXoovJRp4lB2jugnEoiq0NBc1q5diy+//IKzGmJjYnHyySdzY3Qa186duzB//ruokJDoBaVrtw+L4beSS/5pUK8JQowZTmUAXOcYAjdhP/W0U5kse++997ByxQ8oKipGw0aN0ajR35CcnMxl0374YQXWZK/hCj6xMTGOdGCyiH9EZlwFyOau2R7RNFcNpnf4NeHuPqxXvuLyVlyfEu7lYlWGQCB8KWfxxMTFCrDuJzUc8m1kiuZgCBCMMFWUYQFIdRmmbxj/l8EQGXnmWWehcnIyqHWEH1P26i2pbugz6VGEZW/avBlfffkVgvR8Fa/FypcpgOZSHwTPFvBfNhHh79/+/DO279qDSuUC2JO3FQOHPIULLmiPwpIDCBBZEUUESAixseUw/73JGPPco6hWsz5KDxUCMVEoDQeQXqMS6tesg5Iif1se0xDlBmyja/9w68fh6b50MZGSclItKjoqjGBpCLsKCvhjVLaMZEZzID1w2UDc+0fIMZa7bSl6FyuhaovqipBFirszAdKqtZJ5xAwpa8eCIspKl4K/QzXg6MU2OVpHoT/41fzrkBoLzWIgQoQGq/W+WBfcwHwMkGNslIkT6kEUTvaTT+1NmvJZt+mVleNRRIUR4MY+MjBhD0UxaR7WK8mzo7IAtKGNTWPLak1T9JVEppBQeU+7mms6TiMUjX6KFvkR4+URRUoXKUtifUyksz0JgZoMEZstm5ySaei/SaqiNEKpMasV8ggmUoqiwkNYu27jUZaqKnv08MFaQqWgwkzUcLmrwwzz0Z6J/8rPEQFyyklN2ah+sewLLP/6G655+af9EAlCilPzP4/8sDlKpHU0akXIjz9t2YkE2bSVojS8bIg/7eH/6w8iEoRC7BMj5Mf/8lITCZK3+yBQPg31a/3/yA+SU8nuzWhw7b24te0ZSKmgTqWe+oHYPfjikadx67JsZMRbhtX/snQjc4tIICKBiAQiEohIICKBiAQiEohIwJMAlSSi/x1NxQ+p6hHk//0zfqhsUOGhQi7//mtN1olYKCwqRqWkiq6Uz2+NheaVUqMakiolOVyOMI4oAvQIWOaAeleiRTA+Ly1Eq9YI5kelrBISExg0pf4T1KfXyhlbs3DC1QPUTyME7rNBsqWeF7sKdqG4tASBcIBBagJlXcdfxkajQI2tuawOExNamt8aLhNiFwwjPTMdjRs3RrA0iOOOOw716tf39fMVSRgaSmOj7INPPvkUWzaux67dBZwFIf0h5JNGuFi1Gq52w2OQcHWHdVowOve4oNJPYRyitSqliYKxsnJU8kqJHFqn4pJi/n4gKgYJ8eW1Io61HKDsCEJ9qYyODkcBfcNKBQaWgHSlmOSDmkJCaxsMlrCMo6NjqJMKgqVhFJcUsY4SwB8XUw4BarhO2KlOlvBPJg9Ixgz9KmarAyF94B7BXNaHPqeAP1c3ktrOFEjPj2AxKWAuKqVD1PlxEoPgrdGQrBvpX2GYtzRYd5V4fMRcGT10PaW9tdHB83cLi4sQLilFiCr8MJ6r5eBJ/tQw3cgATkqQeRMgHlMuFnEx5UXGLGqvP7RwTlLmyDIdGPPXsnBmM8guHCwsxsbNm7CtYAdKSoOoWTUZvbrdh/QGxyMuoRwC5WIZrz+wdxduvKMlgqEkJMbFoWR/IYJxUUgqn4C6VWugUsVKXBaOW9IwGaE4NclNgHVNyTBsm/BsbVLPghSiiPVQcXypLOVLmlDui1RLOAdfOTQlkFj1mG+SDBj5rNeonohMthtWTYlsihAgtqk064CVw/sh42Z18Lz8El9Ckq/xODWT4Y3oa2gi/+6xWZywocrh2EomPIyAEGUjQkb6iviMhKsTZuOzzA3vHdZTnhNiXBaFlvJSmTrZus0pBeFs7MT48YZTskN2iCyupBfJ34UM0b9ZAxYTvA1RG8FY3UJSFn6TZskw6eKRX16Dd8fUaBqTCdUxXT7WKzoKO3cVYPu2nZxK9lf4ofSwalWronadWti0cTN27NwpPVUiPxEJRCQQkUBEAv9VEiASZOPOA0cec1p6hPz4r1rNyGAjEohIICKBiAQiEohIICKBiAT+LAkQiHk05IdDyAhU/C8IaKXx0rySk5NQvWpVRDGOpcinL/ifg4EPw+akXL9GOjv8zVfVRQFzKTAlZe+tnBZVtyHAmDA/wce1zBMHgRPhoiWwOBjbosylAo6A4BpUrQJnPJAAZx0ORbJXrEjl06l3aywSk5K0nJPXg4Lno+OiHq27d+1GKBwElTFjvNFhsoq7Wukslw3B0nPZEYLTEh9gJfMVpLTiPtabgSHEkETOcz9izUzxlZZS2oGfL9PSUmPudQZiew0XGMj2gc9SRccwVMVNra+IYuQiPsGimWZRkNyrhqOZH/5MAjcPeTj//4zCK3liAfvWWsBB2wqga4qArb1jpkiXmNzRIl+WQaA4tUhT8VcmZeh9XsYHEQ5hCmanlABWKkvVsLB3k48+w9ezxbWWoOdaZSIlYGxPa8Uot69l3taQXeTrEQieZlvTdiaRooHCoiLk79iJTfn52Ju3DZmNjsPNN9yDevUzEYgNovBAMTZtWoXBg25ClYy6KC0uwv6CAtSsmYb6NWsjMSGBdVNaSSj15mpK0RikPwrPkkXuaZO33kTSark2S6bQPWyZHcKDaZEry/yx3i7GX1hpM9IeY7WcrsiKWZIDJXIwdt+qdSsdrpANXlaRq+skjKozDsKuOALBo9S0bBaVrAqJQrgMCk8xbfoO29cuJbKgVrNLGEPHtmqjE9efw5rhmHG0zeZS0iyJqGyqk2SAWIMYr3acZGBoJoulVrmsFs2d4oQOzwqLAdYtoMZUNqCSSWa63cHjvVse44qJ6Uaz2mhGliqdppvMT9i4zCZfyhYn9YVCKCjYje35OzmTw7G0f9bJ+x/4HCJBSkpLOVUuQn78By5QZEgRCUQkEJFARAIRCUQkEJFARAIRCUQkEJFARAIRCUQkEJGATwKE5SRWSEBqzRQpE6+IOUfuc9S/QwRdBLiE9At26LIfrHw9w2yC01kJJHqmxae73hH6Ryvp5KqfSM0iH6anmJ2v4bk0TyaAl/5P4ssF21SwXokNSVghTI9qX3HHbWnezvWytAS/pBhodoOGujvsXAkNA+AtMNsICwXkrayXBFcbiK8lhV3ihldkScYSVPBcx6zkjSQNeNHn/C3NRDDCxuHFPixWMifonRxGrqSKEjHWy0PfYSvnenmw6Iy0EcDaA/NNGJbloYSDVRiyzA9NjeB2AiZ3lrXi0BZibpV2LLtDiTBRG5m3QLWKRStGzeWzLKPCZYL4+2f7+n8YSeQSAqSCkOHfRBq4UmiWOaT6I2XLdAycaaQl0BwW7XVgYTk5Csx01iop6N+sd4n1Y6esIC3TRZlO3HM2qhz69roP1aumYtP67ahfvxGmvXE35s2ZjcTUVIQOHkBm7QzUTElxVYKotBrpmxIFguP7eUsmYKX3CK0t5yhxJTDLmPLIJJa5I4PkmUac2VYS1dH9Iwssa2VN7Y1s8tsB2ptWQo73jmYItWnVWkSgTJotDP9KG+p4zcZFEfhlXrEtNwD+g49ZlX9XpePsCv02z99XR8/slJIHnLZnmRVqfjy6QN/vX3A3aCtHpW/Semde3S/7rrKEttlkQrrZfSyWKrfRV8q7OMPsS3Mpy7263h4ey2hpd7JeSgOp7ROKUDaG1RNz+TX8CN0F1itdF1DYWktpUeFT8+M9e5G/Yxeox8d/C/P/r/AEuI/Lf0kkxL9CHpF3RCQQkUBEAhEJRCQQkUBEAhEJRCQQkUBEAhEJRCQQkcC/UAJH6AXxL3z7v/1Vls2SXCkJNWpU46h3+Z2BxT40VUHcEEeWa8kcxSMVvhdM31W+saBqf98OC2Y2LNMjSgwit+DhwzEj/m+NJDfQXnsIeBkPljFi4KxGvhucaAKXzBKvRI/gi/6+BQxMamKHh7u69gCGWzLQao285ekCfWpVHZcXoiiqyyYwXFGxWUkj0DFo9RvNPPFUVP9uIDxzEUpYaN8TgdsV9NZgb8OFLQrfGpELSUFgtq+5uoaHC/lhWUAeESVtCKyxhwSoW/C+iM/6J4v4PBLH13NFJyRtHXwllRi8V7kp92M9K2TdFTx3SQBehoiH01oFJAv89yByIT80eN4xFp7My+LENn4Fii2rgSsAyZf9c5NdIiCxZTd5mLVN5jCd0qwm+k50OIDd+3bhmKyTUa1qFpIr10VcQgHu6n8jGjU9ARXjE5BcMQmxgTIIWJMAACAASURBVFjucU2kR7S94DBCwvB9SweQ8XiknttnKg+3d/06rai6LIf2JNe1sc8zk+DX9V8kJSiozjKXTC0PZweiWrdq5TB0l91jZaaUifIaq/j6rptiWaKC9bohtjYozbxlwrRDlAUUxF6yuayYl1fwScpe+ZqYuB4frsaXMoJur6sB0XFKhobHenkpED4F82fV+dgoaxDjK+zl1Z9TbleaDQm760gMH9XFv+P6d8aamkpqOpYZHmWkOWWI978RQ5oeZc1qDt9wrPJaHkxttseNkPDM4IW5IfruXXtw4KA0Ro8A/3bsuLy9f/vBHxlARAIRCUQkEJFARAIRCUQkEJFARAIRCUQkEJFARAIRCfx1JOALDf7rTNqgtHCYy0IlJSWietUqkp3h+A4PP/MyPSwU2sA4jdYvU15HwXEux6/BzYoNe+iPkiwuqNgqwhj5ogP0lV7xSm9ZGLgv9tuFqbuJlYkqL4M6KTsjsfCCjVrGASN8vphm4Q/0F5ZFoFOXXx9W7caXpeDKJNmQHLHgwyc1C4KIHS4e7zIOFCnWvyvK7FXK4d9zgScG4xXt9ar4MJGgUfbUT5lLh3kD55UhrFSzSvjVlJ3DPS08YsgjhRT3ZOJB36YlkCx43abuNbnWPhBGplm2jM5JMoxk0i7TQwkbRmI520UyB9yi8OdlXkLASdYPlXmy4lb+wHQTn1dhSKsnqV5Ki2vFteXRAvvbknsMhpJ6huCb3qu+sBrR3xhc90gBC803Es5lmXjl4YR00RdHA8HSUgSDxQiHSoBgNMpXTBI9YxLDkqqU5LEsGSa85L1CftHnvVwrLp+mRY7cri4zJhmDcUL0X6YH9hTu4OELYPfepeOnJ/j6zjt9sLwCJTgsA4dpulatWikxo6kkypTYI425ceSCR+KoKnjsjFs5RxQI28UNSawBjU8jPDPiTcAjRJUJNVLD3msr4ARv6TO+LvTGNvmYdRYWMRjc6N1Sp6yUl7KrPlJB1VDmqNStNB/XhTLjUyb1yN8QxLTYM4iSqaPspS+Tpgw54SpfOe6s7KHoDG3Z9CBXpEx3Dz2TmoTv3bcPe/fsQ3FxiRAhzqCWfexf6r+8s/MvNe3IZCMSiEggIoGIBCISiEggIoGIBCISiEggIoGIBCISiEjg3yQBxaL/TW//t7zWepgEoqNRMakikx/x8eXLlLy3gVnkt/y3rwSK/rtAfBIR74LRrRyTK52vgcOuL4KGRjscyHoP+6rG+0pX2asdJqjAuRb9cUXvDSP18GSP9vBnUNhc+POu1JJFqhth42VvaM6BDMN9zIt8dxkvZcgcb86upJei8K5IvyWfaM9yiaT3elQ4euAwHS1DHCi+6xFUln7C8HKZftD+oHeaiyt1pMA6VxpyGQE+TNaVdhLJGQRq2TiWrSPZHiIgGfsvS1cxDOwyZBwy7jJfDIB3JJxD5C2DwcsQseXTzhT6TovilypJLqPDFfdRPfUH+iu+7DJZPIVzlIBr+u3bBiILpRNcFoxWQfJVCfKSAlS/TUGVbuC9I8LTelsiO49LU5k6PZCScq7bsk8n7UvCTekaunJw8ly3l/VfWbJUnszXvtmtgy6EfNToIo+vsfJk0h/E3wfctw6uupLXVsPITO4B4imSjchLk/CzUWXoGceCeeSYZVE4q+pjKCXNSAXAr1H204ya6xliUvYYP2H4THQeDep1gvfZcWVXZdxWK86J3NXz80pHOVH79pFuE9f83adoZnhNEc2I+NZVTU8Zu2P9Szy1kGe6RQt5Jbhcip019fEbAFV4Vw9RjQabGn8pMJp/NJUSC6OkqAhFJSXYv/8gCgsLUVoSRJAaH1GdschPRAJ/hgT81O2f8by/2jP+lfI72ncd7ef+P2v1r3jHPxrfX2EM3rH6j6Txv/v3/+86/3+//78r2V/O7L9RVv+NY/4r6dTvmeuvreWftcbetcF3afyVAf5Z7/w98/9f+mxEfv9Lq/nbc/l3rPUffecf/d5/2mr+0Xn4v/dHn/HPksWRxvOfNsZ/1tz/k56rMif8jnq0Um+PuLhYJCYS6VEOsbEx/DuBBv3gtR8p0z/7IsQt+0HID4NjLbhYMw8MbrV6WAoierQEv1TLzgj6ysgfV2XxfcpK0ygA6tpiKHBsMBoVfpG215Z54mpPlWmCzT1JpEe6Y1x8BZ6UNvBKP9lyWn8P6RMikdn0PRoPj4GDsQWgJ3zQq2ajT9CIfCMeSNw8X3oW/c9NxJ7tIxt8OiXEjQR4Uyx5mV4VxjBoKo9Xyl8q87iEGn9fDS0r5Rp0a9sEn0o4MkOyL6I5W4SvtDx3f7C4r0+MxfTTdyS1RH/KlswSvaNm90IqWSkiemp0NDV+t/YEWrpKs3Schui/CGEgk+Sxmbw5I0L+xvIg+Rmg7QB2XQLWR39/ahly2ZJRtp72GF9rCqdSHgGgD5AqaU7neMF9TdR9qSdGA+i8WK9tvXWOZdoyaEN12eqKY9PnXbsHGS+JPySdP1xPcRmO4NR+IssapVjfbcko8QgM+nAoKsx7VapM0ZMoQ0SycehvruKW7o1wSNZYU64QomSI1q3+Hhbg3OrpWSN0ErkMVurCHT4+K7RntKN8wLFebiNYAx7jg0TwHqNh5amUL1Tl8TO7tmau+bfuVao/xuwbzzokE3I17HybzVgnbtZCBorScQwRUgXzaTMrvP6ZuS5+sXw3ymcYRU3J5PFWcVliVoDQMrTMWPArtMmRVgOT1DfudEMLJponeyWKfx3UvhW8QspgS707z8gb+SE2UWud0Wc440U6w5BcgqQsoRCCXDLQq43o471dYxubd5kWI/R8TguTcVp2D79Xs2tkg0tamGx6eb9jGd3E7fDx65GmTamB87/DSCVVR3m3r5G8V7tRU+ssk4Yzj2QxXZ1AMymO57MxeIw8jTmaU/K8zSoy1y3rEqZEn4X8850S9uzDUiOdD+btQ4SjiYySzUm6Z6lgbDBcFyQxKN4B4pefPtUMlztC7Vi1upU6VseI2t/1nVbCTQ8CM9Zc4tFqPrpOQ7KuctjT3iMHx7en7FCw+bPYpFYls72WBuqLWrByjxaF4MlUGowJRUxC0MZjapjpvaGQpSVqrUA9SNw7rd+ODVHtLRtW0xVOErM1l7W0JSUdojGwPphB9emClzFmE1fZ2imtBp6lpQeupGqqLLQRm9kv93ve917hQpdmqXbB2UmzHNpPjc8fHadYXt+pFg6og6fv9wdC6MHB4pbTREvrqYPl9FMOIHdu2aHtj9JRx9GOZ0n31cOK9xcdrOKYuGVRR8FpkjlDut/F2TH77E8e17EcifS26bvcR3GY5HST5lyWaisOAqW3msGlpEGfg+UzFTJVtcMmCD34pY6tWXM69sV+EynvzhFOAdYIJj67zEqZD+asmp6tzjxr5IczMiJAExo/S+uyitdRxvkKR+sYeC2tOZg4vZaSLY39fHtJH65m3kUiifOrpRzlABLZujKOMnEeqbtI6LhV8F6kSFkfwvM5LMVak2J9NlI+I2vgzk53CdC/8XmuZ6FmokoJSxGOp5/yednpMnfyLWzt3H5Qw2CqJnbf0nM9G+ii1+zc5saENltJmZbLi+xDMfW230RppdeanKNRdE7Q59RGqYKJC6k6zmViLcHVBWt49YFdbWX/ntDzQgJK9Gwnj0YvdGJ/9Gzjd0cj2hoM2ins9p2eNb4mgWw71Yf0jKpaeX2urbDLCuZmlfJfpjY8NdcUkaRjV029dND5TPLhc1OcRIvAkq3o2TsZhwWgqIh1D/r9Nv/36MHSm04vns6qmqZ6lxfxL/VcpWATXhi7nOklQGVGo5BlNl9b1jioJVq9Y1mEJceg56eTsYoOiT1W78R1zvNZfg9g0H1Ke8BfYVnU2rwqsl96XnNZWU1Pd36zfo63kd2QbP8650/GY76OiyozZZISAr4dI2uidlqOTgmU8uZhdk0v1G5/qOwsElRtuvNw7F5g7rzdM6xfn+5R8aXNllpta/9lTudt57W422qFrOkmiURk4uw+lYBwmiN6Im6/+uG6MWTOlmluF0ptMsm1r62+t1fPWvxaf+Sfr2KD2WTnnGrpAz1r7EbMdwX1M9j3cK6wCIPPAq6h7P23B8KYQSQ/0XfZV/31lzUxP8lr2unzm3XLyDNED9hX5FdLuQ27J3lgipyRdg5IOQn1dgyM0DWiy7LeTNSPlOfJ2S8y5H83P0F9W7enWMW8ADzvPNOTh++HALjPrWosu8mqq85Wit2RO5G8j9vF2vPZDjsD7ebDzUN9kZke0KK2WQ5ZvUfoucv6Yh41rV9I7yl036Cn0X9bc1urcS7Pc7bAjiBni81p1+IUDh8Qv8LsJ3/fh3oZTGlrpRavzPppDRQ9+1TyvrPDu2N5DXLFbMrcvJIw4tuQH+ZTCA3/9ewPz932u88/tDOXnEPWfl0Ov97KglmfTatY4dM955GY80droSXB3T3ZgjT9/ov5o7Q2silcKXwXVyvrKDqo68VjVDttQJvzQX2f0fu/GF5pvMwVOni9zCZ75zOPwa41Ctza/YL1nXVMz1oGqryzTC2D4i6ejyqYE5l3AScNfKTT2+5Aukucz2R9Yd0WZLEqfqRTUbdNxmD9CxTkdjaS/S4NwPWBSqaXAvAaWmrZBd49SHwV7x7Du1cNswWmml0Vf87kYVi7BavqevFYGNIToNbcLXfZ58mIPvP+IkdE97y5GQZeq98tz9OyPGrrubeu3uOtL644oB4c5/of2D1GbaP4VF5AsTzSSsHLusqVXvWPzSQ9m3RXX8D/kA8GEOC96DAZPw5gvqyd+rovzV8Rj936Rgi2RfNyGQQ0Nra77raseq13MLnl6DPEx+Y7jCHkNC9tvG7Oi79Rteiq139BbIhOQP1OMeFCELgzkzAKa2Rtt09NIxEfV+7bZXAmtcSib+YH2TkoOiA7iTex3Nedn+nD1vTG6xZKG1KLf6akgt/PMv9Vawo5LMivn2YUxNR6j7Z7MY1DfXCGIZWE0CuG27uG4/qhMnez52VRG+3bR25t7XLg0x85uWxO7krjCYtFJPvSkUH2K8WDyP+2akHm57gx6SHEmq5ntrOHrIZ2vljZLz1r+f4XUPxK19v5U7qQwjSIT8BD9Nl+X2sE7SguZ63Pj+RvmC+oxtcwWb0N63nh6YYdIWbD5Xrhxx6MuLH7qY21bDaL3nbK4qzW+9vwbfZ5zM+g+6yCP4oxSlN4ueeRT+SMod6dhVNS4s2ZaCNdvHHKga2tN3z3V/FjvXtWVKuWLe2mL4KjyxpNPqCOqZbTs0uWgTTSlD4aQUsA40GRw8GUhAMRqG6Xc5x5bc25piZGCs6T6Q+FQfaVsRq70Af1UGXDq0aUHhEKCTBMBydJKyBOveOW6OLBAlQwg/XU14fDMXpU4kwuj0LyqMHiA1IcXTqQSCzyCoZA+V00d5OlKKsCeXzpkb/TdNlYs6zEqPqb10jzoBADx6R8IZIH91BRo0aAh8oiTL8zh0UNjMiKuB9aL3XOzVExwEodbNe9xd9PhY04sWUhuVzQZ8lgmT/PL1SH2dbOucb6PjY1hmAqYGbG0AdEib54DJ5AbXKhItmwPfLZcDFgek+RM1r0Rc5dAULczUoAS8/Xoz9QVIEMhEDWAJMyops0Dia53AFrxkiPQN0DYtwY2ZejgfSbUTEhatxllXveyOWHx0B6wuykOZE2OB87aj4ls5UhBBhkECJP9EJ1W50E71xVsEed3SCRRXrQKB2qBIN3NOqgRJ4qN9Mr5/P7Uh/9fjvrgx6GduiYq6C+uXOAjbCRZ4rh8BxkPSzUWMt9W0lXPRHFOHkHgzn3cilVh89OGj3mnYNiMKY5gFy7kTeFuIHs1IiTKZckcVppfQnQk3d75JksptoEB5rqAUBkFYuXrJ+Ck/7alD6Chp5AxKz5jh4uZrEiAsQH9GrupSOKbSRwVPaH6SzJlL4bcIy4nHN0EbPfyW/kUijOkegW7RODAPRiRfMn/WHHzGRD7mVIA0IIqIlCkIkVDSGwA4VrPpIcFRih/UH6HE07W35cJEpQ7DvbVCNw7XKnToARqnIIyq2OXxWMFodUQRgm0ZRU5b1o9ptkRWeCNmYTcE2Jab/tdQFDermhd/Flyasdy5aPzx+7jZjDJB9jDbC96iyN3Ub0MsM6IYobDgcRFQ7w+ejh08Rw05mpe9Ucfb08mJ/GDr46euSYkZxCoWgEFAhVc8ubTTRDL6HmOKoj5G6xdlHW/ScIhJ77ShjbkIJMWApxI6dSEFGhAMIBH6hOljxEFxrZQ3J3EufX65VV9oJvUA4TAs4x9urh+hvFcQlNdaQ9fF+cRKnFqpeGaIkMYsvMe9tLVxYVMd2TvWA+hxgdvWBYMIKdgSwa9t71RNVmfaLMzrt29t6a+SnhIv23VC5OxQT81P9UEJj+S3RVxmO+n0VOmT8SlNqz/ADxuYLR0SwD3XHi3DMDYByPEC98yqtd5k/zlBWUZ39HfZpQmHWL10j1l/24kABcdrljXdQ9Kjou+8XsOH9OSQpz0vkb7AOKr0UmmqdrBLZqGduNEPlGCmzJw9zZGmA7Rv6S2kYDhlQMLghDySy2S2oLyZcTIMBq7xpZKVcEW1aeCf+nXLjpnBaASEQrZt5HjpKOktz07zxHPQvZF9Alcb657kPzGUQpyIbp3ESoXoie6hGtY0DPBrZFbFNFmAZ18jQUOJaviW2KojOL7AR9j5+tek9nBdtNIfJoK9vdUiLFogVk4LNCSGPZNkofGpFgsgmqv8uSU5monVZFdQCeXLWECLRdwf6zAip8but37SxnglXXw1h4IfDUP9QnOWBN97DIgIKB5EwWyamvpvK3S5IB3OYD0RlJmdNk/2Sr6JnE/xZQktU2rl5kdbJ8G9BSwDwG/rOenwo6snTd5dU58nJuqi4YgEr3nwADWmKHeZ4GYvJ5SfZKnhFkssUCntQr5u0unhz5DlzLm/01vZSy3pNvQHNV4EUJe8FZvPHJXKTGsxHgYiMk0IqHznMwAluvnBSJxWOgc1jk52yOgu6mK36ignXbzniem+wX0x6RK8034LxaIQwFrXXBU0ZmRpmvQyQze2xyVrM7QE8VR5bPfJ2r7RP2sdiyim8TFEuhayKjl9/5WARaL36Pjlj3ldxBTa98RLfpstpYvrvwWSvz4WfJJpEzijcy+YNSn132r5zJYptM32nP0diN9pc9HyS/x9eX0jGYvJR+MN78aW0uqjJgj1JlyyaGh6RG1+04qaGuDUGdLEietK9F1egMUP9XD0spdSM+q3dBVPsQIOZJwCb2/Jwv4iMZFazn+7uCYLzK5NOTL+lIFI3XkpsnKGpQAtWiEB3wLpuk32KLPEKSQV8NbuDTgYMu5Z4hx58BR/o8/a6LsuXLvt11Zf843TWfWPenkarsujIWIjd5rl3PZyPdf8nHJHBFiHizC+4GwmZAQ7kNb+D7rZyZivfJyhngZmA2B3TRbVsDOjRIQXwTf+Np2SUCNHtR3GKB5O7P9ksv/aIvdpiYnVX/Q8kjsXseiGYIkPjAShfqthN/QO7KfFsSUemLZVIcjOW7L8qZRJ+T7/D/qfy0ra3YNlkgF0wgaBOrDALM2uj9yPxPCzpi+ydqzJHMvLaCxUgAjq6fL9DMfEZnD7XHrshR7x8+v4R9ZL2v8r1KgXCBdqJ4jGyv9MYmvxbw1c5ScYjUnutcWdU0kJGtmGvoLacG/bfgNRY0qkQin4HqUwUN/1OcTIM99dU8UgNEDYtjuyeXUbEZ7HPprYDvnoJLia5GI6B3eDlulTxShZbjSu91iqPx93S9hbg2XFJtCOkkg7EaQEd3DsIjeQFE71ia6s9aoLIikXpvJVsjtpfstkjJ/H2x5YxR6WngrawSOmo3uQk17z8+vdUmirzF5mpAJ//dCGM5/9Rr04AiI6oUS1TTaj4LT01tLu9iXnev0bjgwEE9JsW34euHYmxib+yWKvaQ5sjjU7+Gzz4NuiM7S++gACCSDHm14q+JrWEt1/u8nA+KD5DMZbAqUSV0Sc5kW/gQ9BFJ5Ds4H0hsI/sN6vMrCiuooTa2F02l+5ZaBL03sb1l+yb3Fvah2R8IIaCEGo/d/Dt2vZVk4fFpCBj7MxoMYfGiPl9crLL8yN1C5WqGlP+TbLnibfRhjnjXu7gGxIup08AmvYsKxiDnHiPP/vsg2U++Q8q5LZixBjuyv6OEM9tsMWasI2YIdS0l+FN8EbmjaMCEkbq0rjQxxrslU0p8PVsDnwT47I0WvVA9EDKU9qx+l8dKd2bz7Tx7yDJs1bKVLrc2fQkH2WBaoDeDq6x4dhCLtDwYhzl7433ZIbem205Z7YKmjhtPgZTVgAp27HyRZ/p5JjBoLCY8O4ldKIkCerwBbMMpi84gnDj1xooySUIgoI8tl1Q0n7dtF1yLVOcxqlKQYG1rqUPpoibZqMjOF5DTLvqkD4z+K2SroImly6lDxJc9OwnNV6bDlvVJni1gmi9qXLaBkBa8t420knczeKpOqZxgEpkrmINFSwpZ5JBqZdjkYu1P/7IoRll72chGelm0oJFrelrq4cfRTXzh1oQQmQUrKhNrihh4WR26icwQ8eVbjJVEIlokmrzHLtB8SOqBprGjAuzxZld2XATtDnwBZLwTSO9wamJkbJ4zohtXAVsBjGl51LFTAJMvg3rp0RUTwoTXV50Cz7tQMF1fqZccO2DEBbToTr3Iur2j43FAnBF+esEx0JS9qwAfuLLl1HA5NNGLZpArmTl8YksFqVKHXJeWL9R6DxAySebHlwiFBvi7DNZ7kXvSNEv3pF78ZH3kpiRDlIuxRciJthoIqwZODSxJRyKiZQ0VbtFLklKg6hBJFK5FwKmOObZe7ZogY4c1JXNUmYKg6kCo8WaNlNs+AzUUTWUXHZoQ64fPiEuWT1BcVrUjej1V0lUvxgpIWeQji4sPbVNPtcns3DgYXOuhWsaMOHnsN9JhwcCAOUt6gWVAzIAs2w6e/O3zcvypky0epRIgBiyrnpiJU7CULbEeBmbLeSXsgFAHWojDkN6JDcqzHeQ8RJf9JmrqObC8vTxP0nnwojtKvtKY9RYntUzt9+r1mXOrhDdH8vqaijlA3wELQqqK7oktZR307sgOBFW31OkQS5/tmlEiBnbrpU7HbQcQO/BqUyVjTIggA/b5bNMLpF6nNDJJ9VdlJdkp3uVUxirGWYAZudaJo6MyNiKISSYB2MzJYUecHSsDENhD1Qgf894MUBVboRqugRpy/hj4LMSddw3i3aLnh9NdVUPv6LYn0mpRcIU46XyOqf0QPVA/wZfubNwBf85jbNX/VXDc8WBKrqjPwuthly5/VJWTm2oYR9kKUCNgoOiJaLky/zxcMbByQvmjw/WsN/LQ2TvyaWhf+85MJQV5l8sBosSKRVfKRYF127gW863cJZ01QE4ftmfeJVkyKwTgluEqWc9z8/sn6uTqpdtsuIR1qI1UwolNhaScqK0XMN4CMwwjVJeR5ScWT1tJ8lw8GfCFkI2uyppfp5FV8iv5kxIoFpphpx9fTvlCo/4Oz80jdyTDyYswtgxJlyCpZ6iXIUmy1zPC3q/vlrGIXjDxoO6IYcxqguSGTJnOFNChhDgHzKjPYBcW8c8let7MtT2UL6esE94Flldao0NFvjIIi2Dkp6kiMailpVVlrWmfy7y8qF4FFPU5YtA1e8ZcbTY3XrkGuTVLYAldXtTqiv45X9bTVwOKzHaJz6AvMSVxG97sqayfkeeic+ZDsUcqZ6chCOYM8oVWjIcLs1KwzCP9BIIQgFYjfXnaPnvKvoGC1ubTGHnBg1GAXUyUO95kuaxpq25oAw4NmLLLMIMIqkAOuLOrvFwknfVhwFx8cwmO0AA0X5Ylf96IMvPr+N3i14jHpaQCk88SDMXAa5mSHJphQXdJw3dNhpo9zA1FLbjEXBxBIxSE1buYi+z1AA7WEfW/RVV92V7mj3MErp5z/iaddhbwXZe+6gVO8PqpLyo2VoEkSXl2hDWBcAKGq4+k9yO5f+g4HTGipKavJIVcKQRcc/cVy3zwRRvzzNSvtghr3ivq39ixIxvHd2ZomLcjZU3f9OySM0d8cCaL+fzXs0MNEgXPkP6KBhqIJueC2Cq1opyFR4C/nMkCz5nF1nPa1tzdp/Us0QAWb6eZG6dEs4FkCsjY/c+IBst8NWzBrKl5kUJgm/FX0JGDgAS8kixv9RE8l0IPJYk052NFTB7/nv0un4/BcKMGGimaVAaDsP3ngnhU7i7ozba4Bm2JWTM7r76BRfypveHwPiV1LXCLzy7N7hDyTve+Zerb3dkwEleiRXWB58+3d73ryd1GXD/Zi2UCPPXXdqdmayuXFrHnTCKqUpmNYgJPAjH0RDYnTTxz1SsH2NJKCXqsNlHuHHZbkLuO6ChNVwA0X0AXD1vGZTE9lhXLQ+IjVuXkIq4tY8THmTm/yrKczL9T268NuN1S2j1DbWcwHOBgNJYhkdmMWYpeCgDqI4PMp+eMOiW6DNNgAYlHJb6wRlc750Hvzu5AUcGr/jLRZA4wE0vWBFzla0Crndfq9xqu5Hx59QPl7kz7STaPnORqLXTpDYMzGMYDhVXHbf8p3mUBDvwcw8v4M3YfFeBArn4mByuF4F3EHDBvIjA1EmRa7m2Ka0gAtaetHAit2Rl2HpstEGdJCAvSKeESZd5Mh1AALclfo9hlofQ7FkynRz/3JxbHVPVf7+vaZFuwSstKt30lchYyRM9LOz8Z5FbszI8d6hktyyQ+pdx1ZVxGLNp93eyx8gUuAEbui2pdWQeUkLDsV32mYImygI6A1f2lx5QQlOxfqm/hP8c1ENnd93z+kexbwaM8slFvB4rHyJXL850kiEduWbJ1CBeWTDhzWx22yz6B+U2enrBWq/0V3fSwSAk48+QiwQ3qY+kwTL0JM2ebZrZRg394lR0+pHi2+kwW1Fom+doF7ZYNatk7OAAAIABJREFUWmakSYOF5MgSnE4OZcEQ5JzkU1vhcitLJXSsCEXuU0KUSFCUJ1Hx3eRQ1B/3DnVF9O4h3oV8UyQmPoQnAruN+e54GozCVygXhGbnsQakq66JqsidRZZNnsdnqFZ14O1Iv23ZsmXYsbe8FyxS2vOszVdyi6xnldlUUQS9Orp0WJ/hM8fe2SJ9tgESbNRVCcxw60Y34cjTObdYLyKikOxoO4bOjK6tgG9zqrj9JSB8R7EeHqaCHvAge9ArfSTv1G9qFJJLWdNMBkH77YTUsfjOGRGHyEDsoJkQ7wCzDSdGWVPr1cCbq+Auqubc+I2/XlhNte3iw/dEVSC7mvFG58uBp5KSuGMb2HasRtK7cnre4WrmQT0dr3SO2wtWyICvEO54lPEZiKngkhEifFl1HrKzD8759BlfPf0U8PE5uOqouS/TeHRu3toaay3Onfgbuja6TrxdnKXWUauBFjBBjbCZBE/F1Xm2C63plqerFlXr7JBbT3X+bQ6qdi6q0YyjXlj5iXoJFBF6e6TM/B0qZqSWrxSSI3GM61YTJd6F7CI7rA/fqw4k80f+2Jjk+yJbdVwcq05/0QgdNVj2EnGmLcqXzKQADSpwMYZ6QJlJdTovm1WcMBcVo3aJjb8aSj28zAgYoCxiN9DFsZJ6r7TxehGFdok0kNXOWzvwbQ8KUCVlkcTpsEueZFA4hXEraPIUh16+45EwQuxq/I+voZgD/1SfRfX90Qyy7vY7GYbpghxw9jvTcYnUECVQd8ntZnufK/+gB5w4hxYF6ehKVUk9Cu0kVWff1M1zoH1219WD1KuVmScDmxyf7XlJzknjrW1OnhI3pBuU8ei/+PAZr5pkOkTvsejsw/aX7T3+px6Mdvias8sXG3cceHLkWdjlQDMadOfKp33l/uzsYa12pQXNt/OVxeGpa2kqJcxYDZT8NPLKlM+7+PjOcT85rxcyA5csJdzIbbE7Ng5Nq9dsF72Oes6iztWR1f6jUmXn7L6/T5a/hqrJyyg5pz++s9p3GbDLtPmPfuJbLJwBbV5av8VKWhaWAAtlDKBz4cRM2XXQHD4LFrFsRb/Xrn9zgLfaKedRyoXBfEhRNwMVVcfMp3fkpY7Ptz9lP8uYPd9HI/g1ctUuz2qh9bMOP3M6aOS0bFHvomXgBCkAXztUFiIsBcj0bDK9tjJe5qGZHrlz1gHMem7qoaN0ozjQpuM6PzFW3hp5KqFvZWJIiRwHqnpnufhTGqDgQEdTap8NMxuittI2rxxdlvFjbre/bKaWy1Pvxx+g4nwx9c1MxKxXVj5JfQzzdXj+vO3Ipms5QZ9PbfuRtdvteztUvPNMHqLnqvmYPr5L/H/18X165M5g8/nVXDrsRT0GsYMeqONwfs1CcSCM+TOaScMWzEywz6f2fNnDyidZWViViZh5L8rUgaRlLsz+faGEvonIjLLn+fiOZpOphrgb2aR3Ay9OzU" id="294" name="Google Shape;294;p38"/>
          <p:cNvSpPr/>
          <p:nvPr/>
        </p:nvSpPr>
        <p:spPr>
          <a:xfrm>
            <a:off x="127000" y="-1096963"/>
            <a:ext cx="4905375" cy="276225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295" name="Google Shape;295;p38"/>
          <p:cNvPicPr preferRelativeResize="0"/>
          <p:nvPr/>
        </p:nvPicPr>
        <p:blipFill rotWithShape="1">
          <a:blip r:embed="rId3">
            <a:alphaModFix/>
          </a:blip>
          <a:srcRect b="40997" l="0" r="0" t="0"/>
          <a:stretch/>
        </p:blipFill>
        <p:spPr>
          <a:xfrm>
            <a:off x="714348" y="928670"/>
            <a:ext cx="7858180" cy="2714644"/>
          </a:xfrm>
          <a:prstGeom prst="rect">
            <a:avLst/>
          </a:prstGeom>
          <a:noFill/>
          <a:ln>
            <a:noFill/>
          </a:ln>
        </p:spPr>
      </p:pic>
      <p:pic>
        <p:nvPicPr>
          <p:cNvPr id="296" name="Google Shape;296;p38"/>
          <p:cNvPicPr preferRelativeResize="0"/>
          <p:nvPr/>
        </p:nvPicPr>
        <p:blipFill rotWithShape="1">
          <a:blip r:embed="rId4">
            <a:alphaModFix/>
          </a:blip>
          <a:srcRect b="0" l="0" r="0" t="40400"/>
          <a:stretch/>
        </p:blipFill>
        <p:spPr>
          <a:xfrm>
            <a:off x="714348" y="3643314"/>
            <a:ext cx="7858180" cy="20002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Screen Shots</a:t>
            </a:r>
            <a:endParaRPr b="1" sz="19900">
              <a:solidFill>
                <a:srgbClr val="7030A0"/>
              </a:solidFill>
              <a:latin typeface="Times New Roman"/>
              <a:ea typeface="Times New Roman"/>
              <a:cs typeface="Times New Roman"/>
              <a:sym typeface="Times New Roman"/>
            </a:endParaRPr>
          </a:p>
        </p:txBody>
      </p:sp>
      <p:sp>
        <p:nvSpPr>
          <p:cNvPr id="302" name="Google Shape;302;p39"/>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303" name="Google Shape;303;p3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pic>
        <p:nvPicPr>
          <p:cNvPr id="304" name="Google Shape;304;p39"/>
          <p:cNvPicPr preferRelativeResize="0"/>
          <p:nvPr/>
        </p:nvPicPr>
        <p:blipFill rotWithShape="1">
          <a:blip r:embed="rId3">
            <a:alphaModFix/>
          </a:blip>
          <a:srcRect b="0" l="0" r="0" t="0"/>
          <a:stretch/>
        </p:blipFill>
        <p:spPr>
          <a:xfrm>
            <a:off x="571472" y="857232"/>
            <a:ext cx="8072494" cy="485778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3"/>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Conclusion / Feature Enhancement</a:t>
            </a:r>
            <a:endParaRPr b="1" sz="19900">
              <a:solidFill>
                <a:srgbClr val="7030A0"/>
              </a:solidFill>
              <a:latin typeface="Times New Roman"/>
              <a:ea typeface="Times New Roman"/>
              <a:cs typeface="Times New Roman"/>
              <a:sym typeface="Times New Roman"/>
            </a:endParaRPr>
          </a:p>
        </p:txBody>
      </p:sp>
      <p:sp>
        <p:nvSpPr>
          <p:cNvPr id="310" name="Google Shape;310;p23"/>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311" name="Google Shape;311;p23"/>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312" name="Google Shape;312;p23"/>
          <p:cNvSpPr txBox="1"/>
          <p:nvPr>
            <p:ph idx="1" type="body"/>
          </p:nvPr>
        </p:nvSpPr>
        <p:spPr>
          <a:xfrm>
            <a:off x="214282" y="1285860"/>
            <a:ext cx="8715437" cy="3249675"/>
          </a:xfrm>
          <a:prstGeom prst="rect">
            <a:avLst/>
          </a:prstGeom>
          <a:noFill/>
          <a:ln>
            <a:noFill/>
          </a:ln>
        </p:spPr>
        <p:txBody>
          <a:bodyPr anchorCtr="0" anchor="ctr" bIns="45700" lIns="91425" spcFirstLastPara="1" rIns="91425" wrap="square" tIns="45700">
            <a:normAutofit/>
          </a:bodyPr>
          <a:lstStyle/>
          <a:p>
            <a:pPr indent="-306000" lvl="0" marL="306000" rtl="0" algn="l">
              <a:lnSpc>
                <a:spcPct val="90000"/>
              </a:lnSpc>
              <a:spcBef>
                <a:spcPts val="0"/>
              </a:spcBef>
              <a:spcAft>
                <a:spcPts val="0"/>
              </a:spcAft>
              <a:buSzPts val="1656"/>
              <a:buChar char="•"/>
            </a:pPr>
            <a:r>
              <a:rPr lang="en-US" sz="2000">
                <a:latin typeface="Times New Roman"/>
                <a:ea typeface="Times New Roman"/>
                <a:cs typeface="Times New Roman"/>
                <a:sym typeface="Times New Roman"/>
              </a:rPr>
              <a:t>This page says that most of the food wastes can be reused for providing good nutrition to plants as a natural fertilizer by composting them. But some should be disposed in a proper way . This page also helps in donating the excess food to given to the hungry-needy people or nearby orphanage homes. </a:t>
            </a:r>
            <a:endParaRPr sz="2000">
              <a:latin typeface="Times New Roman"/>
              <a:ea typeface="Times New Roman"/>
              <a:cs typeface="Times New Roman"/>
              <a:sym typeface="Times New Roman"/>
            </a:endParaRPr>
          </a:p>
          <a:p>
            <a:pPr indent="-306000" lvl="0" marL="306000" rtl="0" algn="l">
              <a:lnSpc>
                <a:spcPct val="90000"/>
              </a:lnSpc>
              <a:spcBef>
                <a:spcPts val="960"/>
              </a:spcBef>
              <a:spcAft>
                <a:spcPts val="0"/>
              </a:spcAft>
              <a:buSzPts val="1656"/>
              <a:buChar char="•"/>
            </a:pPr>
            <a:r>
              <a:rPr lang="en-US" sz="2000">
                <a:latin typeface="Times New Roman"/>
                <a:ea typeface="Times New Roman"/>
                <a:cs typeface="Times New Roman"/>
                <a:sym typeface="Times New Roman"/>
              </a:rPr>
              <a:t>Thus by using natural fertilizer to the plants , the plants gives us healthy food. Therefore this helps to be eco-friendly and to be good as humans with humanity by providing food to the needy people.</a:t>
            </a:r>
            <a:endParaRPr sz="2000">
              <a:latin typeface="Times New Roman"/>
              <a:ea typeface="Times New Roman"/>
              <a:cs typeface="Times New Roman"/>
              <a:sym typeface="Times New Roman"/>
            </a:endParaRPr>
          </a:p>
          <a:p>
            <a:pPr indent="-200844" lvl="0" marL="306000" rtl="0" algn="l">
              <a:lnSpc>
                <a:spcPct val="90000"/>
              </a:lnSpc>
              <a:spcBef>
                <a:spcPts val="960"/>
              </a:spcBef>
              <a:spcAft>
                <a:spcPts val="0"/>
              </a:spcAft>
              <a:buSzPts val="1656"/>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4"/>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200"/>
              <a:buFont typeface="Times New Roman"/>
              <a:buNone/>
            </a:pPr>
            <a:r>
              <a:rPr b="1" lang="en-US" sz="3200">
                <a:solidFill>
                  <a:srgbClr val="7030A0"/>
                </a:solidFill>
                <a:latin typeface="Times New Roman"/>
                <a:ea typeface="Times New Roman"/>
                <a:cs typeface="Times New Roman"/>
                <a:sym typeface="Times New Roman"/>
              </a:rPr>
              <a:t>Reference Paper/ URL</a:t>
            </a:r>
            <a:endParaRPr b="1" sz="3200">
              <a:solidFill>
                <a:srgbClr val="7030A0"/>
              </a:solidFill>
              <a:latin typeface="Times New Roman"/>
              <a:ea typeface="Times New Roman"/>
              <a:cs typeface="Times New Roman"/>
              <a:sym typeface="Times New Roman"/>
            </a:endParaRPr>
          </a:p>
        </p:txBody>
      </p:sp>
      <p:sp>
        <p:nvSpPr>
          <p:cNvPr id="318" name="Google Shape;318;p24"/>
          <p:cNvSpPr txBox="1"/>
          <p:nvPr/>
        </p:nvSpPr>
        <p:spPr>
          <a:xfrm>
            <a:off x="428596" y="928670"/>
            <a:ext cx="8319868" cy="5020610"/>
          </a:xfrm>
          <a:prstGeom prst="rect">
            <a:avLst/>
          </a:prstGeom>
          <a:noFill/>
          <a:ln>
            <a:noFill/>
          </a:ln>
        </p:spPr>
        <p:txBody>
          <a:bodyPr anchorCtr="0" anchor="ctr" bIns="45700" lIns="91425" spcFirstLastPara="1" rIns="91425" wrap="square" tIns="45700">
            <a:noAutofit/>
          </a:bodyPr>
          <a:lstStyle/>
          <a:p>
            <a:pPr indent="-742950" lvl="0" marL="742950" marR="0" rtl="0" algn="l">
              <a:lnSpc>
                <a:spcPct val="90000"/>
              </a:lnSpc>
              <a:spcBef>
                <a:spcPts val="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[1]hsph.harvard,https://www.hsph.harvard.edu/nutritionsource/sustainability/food-waste/</a:t>
            </a:r>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[2]lawinsider,https://www.lawinsider.com/dictionary/excessfood#:~:text=Excess%20food%20means%20any%20</a:t>
            </a:r>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remaining,students%20during%20a%20school%20day</a:t>
            </a:r>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[3] zipinventory,  </a:t>
            </a:r>
            <a:r>
              <a:rPr b="0" i="0" lang="en-US" sz="1600" u="sng" cap="none" strike="noStrike">
                <a:solidFill>
                  <a:schemeClr val="dk1"/>
                </a:solidFill>
                <a:latin typeface="Times New Roman"/>
                <a:ea typeface="Times New Roman"/>
                <a:cs typeface="Times New Roman"/>
                <a:sym typeface="Times New Roman"/>
                <a:hlinkClick r:id="rId3">
                  <a:extLst>
                    <a:ext uri="{A12FA001-AC4F-418D-AE19-62706E023703}">
                      <ahyp:hlinkClr val="tx"/>
                    </a:ext>
                  </a:extLst>
                </a:hlinkClick>
              </a:rPr>
              <a:t>https://zipinventory.com/en/food-waste-management.html</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[4] futurelearn., </a:t>
            </a:r>
            <a:r>
              <a:rPr b="0" i="0" lang="en-US" sz="1600" u="sng" cap="none" strike="noStrike">
                <a:solidFill>
                  <a:schemeClr val="dk1"/>
                </a:solidFill>
                <a:latin typeface="Times New Roman"/>
                <a:ea typeface="Times New Roman"/>
                <a:cs typeface="Times New Roman"/>
                <a:sym typeface="Times New Roman"/>
                <a:hlinkClick r:id="rId4">
                  <a:extLst>
                    <a:ext uri="{A12FA001-AC4F-418D-AE19-62706E023703}">
                      <ahyp:hlinkClr val="tx"/>
                    </a:ext>
                  </a:extLst>
                </a:hlinkClick>
              </a:rPr>
              <a:t>https://www.futurelearn.com/info/courses/an-introduction-to-food-science/0/steps/159644</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[5] w3schools, </a:t>
            </a:r>
            <a:r>
              <a:rPr b="0" i="0" lang="en-US" sz="1600" u="sng" cap="none" strike="noStrike">
                <a:solidFill>
                  <a:schemeClr val="dk1"/>
                </a:solidFill>
                <a:latin typeface="Times New Roman"/>
                <a:ea typeface="Times New Roman"/>
                <a:cs typeface="Times New Roman"/>
                <a:sym typeface="Times New Roman"/>
                <a:hlinkClick r:id="rId5">
                  <a:extLst>
                    <a:ext uri="{A12FA001-AC4F-418D-AE19-62706E023703}">
                      <ahyp:hlinkClr val="tx"/>
                    </a:ext>
                  </a:extLst>
                </a:hlinkClick>
              </a:rPr>
              <a:t>https://www.w3schools.com/html/</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[6] javatpoint, </a:t>
            </a:r>
            <a:r>
              <a:rPr b="0" i="0" lang="en-US" sz="1600" u="sng" cap="none" strike="noStrike">
                <a:solidFill>
                  <a:schemeClr val="dk1"/>
                </a:solidFill>
                <a:latin typeface="Times New Roman"/>
                <a:ea typeface="Times New Roman"/>
                <a:cs typeface="Times New Roman"/>
                <a:sym typeface="Times New Roman"/>
                <a:hlinkClick r:id="rId6">
                  <a:extLst>
                    <a:ext uri="{A12FA001-AC4F-418D-AE19-62706E023703}">
                      <ahyp:hlinkClr val="tx"/>
                    </a:ext>
                  </a:extLst>
                </a:hlinkClick>
              </a:rPr>
              <a:t>https://www.javatpoint.com/html-tutorial</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[7] w3schools, </a:t>
            </a:r>
            <a:r>
              <a:rPr b="0" i="0" lang="en-US" sz="1600" u="sng" cap="none" strike="noStrike">
                <a:solidFill>
                  <a:schemeClr val="dk1"/>
                </a:solidFill>
                <a:latin typeface="Times New Roman"/>
                <a:ea typeface="Times New Roman"/>
                <a:cs typeface="Times New Roman"/>
                <a:sym typeface="Times New Roman"/>
                <a:hlinkClick r:id="rId7">
                  <a:extLst>
                    <a:ext uri="{A12FA001-AC4F-418D-AE19-62706E023703}">
                      <ahyp:hlinkClr val="tx"/>
                    </a:ext>
                  </a:extLst>
                </a:hlinkClick>
              </a:rPr>
              <a:t>https://www.w3schools.com/js/</a:t>
            </a:r>
            <a:endParaRPr b="0" i="0" sz="16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8] Divy Chhibber, Aditi Tripathi, Sandip Ray, “Do VIR: Virtualizing Food Donation Distribution through Mobile Application and Cloud-Based Supply Chain Management”,</a:t>
            </a:r>
            <a:r>
              <a:rPr b="0" i="0" lang="en-US" sz="1600" u="none" cap="none" strike="noStrike">
                <a:solidFill>
                  <a:srgbClr val="000000"/>
                </a:solidFill>
                <a:latin typeface="Times New Roman"/>
                <a:ea typeface="Times New Roman"/>
                <a:cs typeface="Times New Roman"/>
                <a:sym typeface="Times New Roman"/>
              </a:rPr>
              <a:t> 2021 IEEE International Conference on Consumer Electronics (ICCE).</a:t>
            </a:r>
            <a:endParaRPr/>
          </a:p>
          <a:p>
            <a:pPr indent="0" lvl="0" marL="0" marR="0" rtl="0" algn="l">
              <a:lnSpc>
                <a:spcPct val="100000"/>
              </a:lnSpc>
              <a:spcBef>
                <a:spcPts val="0"/>
              </a:spcBef>
              <a:spcAft>
                <a:spcPts val="0"/>
              </a:spcAft>
              <a:buNone/>
            </a:pPr>
            <a:r>
              <a:rPr b="0" i="0" lang="en-US" sz="1600" u="none" cap="none" strike="noStrike">
                <a:solidFill>
                  <a:schemeClr val="dk1"/>
                </a:solidFill>
                <a:latin typeface="Times New Roman"/>
                <a:ea typeface="Times New Roman"/>
                <a:cs typeface="Times New Roman"/>
                <a:sym typeface="Times New Roman"/>
              </a:rPr>
              <a:t>[9] </a:t>
            </a:r>
            <a:r>
              <a:rPr b="0" i="0" lang="en-US" sz="1600" u="none" cap="none" strike="noStrike">
                <a:solidFill>
                  <a:srgbClr val="000000"/>
                </a:solidFill>
                <a:latin typeface="Times New Roman"/>
                <a:ea typeface="Times New Roman"/>
                <a:cs typeface="Times New Roman"/>
                <a:sym typeface="Times New Roman"/>
              </a:rPr>
              <a:t>Elena-Diana Ungureau-Comanit1, Ersilia Lazar</a:t>
            </a:r>
            <a:r>
              <a:rPr b="0" i="0" lang="en-US" sz="1600" u="none" cap="none" strike="noStrike">
                <a:solidFill>
                  <a:srgbClr val="000000"/>
                </a:solidFill>
                <a:latin typeface="Times New Roman"/>
                <a:ea typeface="Times New Roman"/>
                <a:cs typeface="Times New Roman"/>
                <a:sym typeface="Times New Roman"/>
              </a:rPr>
              <a:t> </a:t>
            </a:r>
            <a:r>
              <a:rPr b="0" i="0" lang="en-US" sz="1600" u="none" cap="none" strike="noStrike">
                <a:solidFill>
                  <a:srgbClr val="000000"/>
                </a:solidFill>
                <a:latin typeface="Times New Roman"/>
                <a:ea typeface="Times New Roman"/>
                <a:cs typeface="Times New Roman"/>
                <a:sym typeface="Times New Roman"/>
              </a:rPr>
              <a:t>Cosbuc1, Petronela Cozma1, Camelia Smaranda1, Maria Gavrilescu1,2, “Human Health Risks Concerning Food Waste</a:t>
            </a:r>
            <a:endParaRPr/>
          </a:p>
          <a:p>
            <a:pPr indent="0" lvl="0" marL="0" marR="0" rtl="0" algn="l">
              <a:lnSpc>
                <a:spcPct val="100000"/>
              </a:lnSpc>
              <a:spcBef>
                <a:spcPts val="0"/>
              </a:spcBef>
              <a:spcAft>
                <a:spcPts val="0"/>
              </a:spcAft>
              <a:buNone/>
            </a:pPr>
            <a:r>
              <a:rPr b="0" i="0" lang="en-US" sz="1600" u="none" cap="none" strike="noStrike">
                <a:solidFill>
                  <a:srgbClr val="000000"/>
                </a:solidFill>
                <a:latin typeface="Times New Roman"/>
                <a:ea typeface="Times New Roman"/>
                <a:cs typeface="Times New Roman"/>
                <a:sym typeface="Times New Roman"/>
              </a:rPr>
              <a:t>Management”, Grigore T. Popa University of Medicine and Pharmacy, Web Conference, Romania, October 29-30, 2020.</a:t>
            </a:r>
            <a:endParaRPr/>
          </a:p>
          <a:p>
            <a:pPr indent="0" lvl="0" marL="0" marR="0" rtl="0" algn="l">
              <a:lnSpc>
                <a:spcPct val="100000"/>
              </a:lnSpc>
              <a:spcBef>
                <a:spcPts val="0"/>
              </a:spcBef>
              <a:spcAft>
                <a:spcPts val="0"/>
              </a:spcAft>
              <a:buNone/>
            </a:pPr>
            <a:r>
              <a:rPr b="0" i="0" lang="en-US" sz="1600" u="none" cap="none" strike="noStrike">
                <a:solidFill>
                  <a:srgbClr val="000000"/>
                </a:solidFill>
                <a:latin typeface="Times New Roman"/>
                <a:ea typeface="Times New Roman"/>
                <a:cs typeface="Times New Roman"/>
                <a:sym typeface="Times New Roman"/>
              </a:rPr>
              <a:t>[10] Shinta Oktaviana R, Diana Ambarwati Febriani, Intan Yoshana, LR. Payanta, “FoodX, a System to Reduce Food Waste”, 2020 3rd International Conference on Computer and Informatics Engineering (IC2IE).</a:t>
            </a:r>
            <a:endParaRPr b="0" i="0" sz="1600" u="none" cap="none" strike="noStrike">
              <a:solidFill>
                <a:srgbClr val="000000"/>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t/>
            </a:r>
            <a:endParaRPr b="0" i="0" sz="1600" u="none" cap="none" strike="noStrike">
              <a:solidFill>
                <a:schemeClr val="dk1"/>
              </a:solidFill>
              <a:latin typeface="Times New Roman"/>
              <a:ea typeface="Times New Roman"/>
              <a:cs typeface="Times New Roman"/>
              <a:sym typeface="Times New Roman"/>
            </a:endParaRPr>
          </a:p>
          <a:p>
            <a:pPr indent="-742950" lvl="0" marL="742950" marR="0" rtl="0" algn="l">
              <a:lnSpc>
                <a:spcPct val="90000"/>
              </a:lnSpc>
              <a:spcBef>
                <a:spcPts val="0"/>
              </a:spcBef>
              <a:spcAft>
                <a:spcPts val="0"/>
              </a:spcAft>
              <a:buNone/>
            </a:pPr>
            <a:r>
              <a:t/>
            </a:r>
            <a:endParaRPr b="0" i="0" sz="2000" u="none" cap="none" strike="noStrike">
              <a:solidFill>
                <a:schemeClr val="dk1"/>
              </a:solidFill>
              <a:latin typeface="Times New Roman"/>
              <a:ea typeface="Times New Roman"/>
              <a:cs typeface="Times New Roman"/>
              <a:sym typeface="Times New Roman"/>
            </a:endParaRPr>
          </a:p>
          <a:p>
            <a:pPr indent="0" lvl="0" marL="0" marR="0" rtl="0" algn="l">
              <a:lnSpc>
                <a:spcPct val="90000"/>
              </a:lnSpc>
              <a:spcBef>
                <a:spcPts val="0"/>
              </a:spcBef>
              <a:spcAft>
                <a:spcPts val="0"/>
              </a:spcAft>
              <a:buClr>
                <a:srgbClr val="7030A0"/>
              </a:buClr>
              <a:buSzPts val="2000"/>
              <a:buFont typeface="Calibri"/>
              <a:buNone/>
            </a:pPr>
            <a:r>
              <a:rPr b="0" i="0" lang="en-US" sz="2000" u="none" cap="none" strike="noStrike">
                <a:solidFill>
                  <a:srgbClr val="7030A0"/>
                </a:solidFill>
                <a:latin typeface="Times New Roman"/>
                <a:ea typeface="Times New Roman"/>
                <a:cs typeface="Times New Roman"/>
                <a:sym typeface="Times New Roman"/>
              </a:rPr>
              <a:t> </a:t>
            </a:r>
            <a:endParaRPr b="0" i="0" sz="2000" u="none" cap="none" strike="noStrike">
              <a:solidFill>
                <a:srgbClr val="7030A0"/>
              </a:solidFill>
              <a:latin typeface="Times New Roman"/>
              <a:ea typeface="Times New Roman"/>
              <a:cs typeface="Times New Roman"/>
              <a:sym typeface="Times New Roman"/>
            </a:endParaRPr>
          </a:p>
        </p:txBody>
      </p:sp>
      <p:sp>
        <p:nvSpPr>
          <p:cNvPr id="319" name="Google Shape;319;p24"/>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320" name="Google Shape;320;p24"/>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Objective of the Project</a:t>
            </a:r>
            <a:endParaRPr b="1" sz="3600">
              <a:solidFill>
                <a:srgbClr val="7030A0"/>
              </a:solidFill>
              <a:latin typeface="Times New Roman"/>
              <a:ea typeface="Times New Roman"/>
              <a:cs typeface="Times New Roman"/>
              <a:sym typeface="Times New Roman"/>
            </a:endParaRPr>
          </a:p>
        </p:txBody>
      </p:sp>
      <p:sp>
        <p:nvSpPr>
          <p:cNvPr id="111" name="Google Shape;111;p3"/>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12" name="Google Shape;112;p3"/>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13" name="Google Shape;113;p3"/>
          <p:cNvSpPr txBox="1"/>
          <p:nvPr>
            <p:ph idx="1" type="body"/>
          </p:nvPr>
        </p:nvSpPr>
        <p:spPr>
          <a:xfrm>
            <a:off x="285720" y="1000108"/>
            <a:ext cx="8643998" cy="3871994"/>
          </a:xfrm>
          <a:prstGeom prst="rect">
            <a:avLst/>
          </a:prstGeom>
          <a:noFill/>
          <a:ln>
            <a:noFill/>
          </a:ln>
        </p:spPr>
        <p:txBody>
          <a:bodyPr anchorCtr="0" anchor="ctr" bIns="45700" lIns="91425" spcFirstLastPara="1" rIns="91425" wrap="square" tIns="45700">
            <a:normAutofit/>
          </a:bodyPr>
          <a:lstStyle/>
          <a:p>
            <a:pPr indent="-306000" lvl="0" marL="306000" rtl="0" algn="l">
              <a:lnSpc>
                <a:spcPct val="90000"/>
              </a:lnSpc>
              <a:spcBef>
                <a:spcPts val="0"/>
              </a:spcBef>
              <a:spcAft>
                <a:spcPts val="0"/>
              </a:spcAft>
              <a:buSzPts val="1840"/>
              <a:buChar char="•"/>
            </a:pPr>
            <a:r>
              <a:rPr lang="en-US" sz="2000">
                <a:latin typeface="Times New Roman"/>
                <a:ea typeface="Times New Roman"/>
                <a:cs typeface="Times New Roman"/>
                <a:sym typeface="Times New Roman"/>
              </a:rPr>
              <a:t>An important goal in our world today is to eliminate food waste by reutilizing available food sources within local communities and leftover food items in homes, restaurants, stores and food distribution centers.</a:t>
            </a:r>
            <a:endParaRPr sz="2000">
              <a:latin typeface="Times New Roman"/>
              <a:ea typeface="Times New Roman"/>
              <a:cs typeface="Times New Roman"/>
              <a:sym typeface="Times New Roman"/>
            </a:endParaRPr>
          </a:p>
          <a:p>
            <a:pPr indent="-306000" lvl="0" marL="306000" rtl="0" algn="l">
              <a:lnSpc>
                <a:spcPct val="90000"/>
              </a:lnSpc>
              <a:spcBef>
                <a:spcPts val="1027"/>
              </a:spcBef>
              <a:spcAft>
                <a:spcPts val="0"/>
              </a:spcAft>
              <a:buSzPts val="1840"/>
              <a:buChar char="•"/>
            </a:pPr>
            <a:r>
              <a:rPr lang="en-US" sz="2000">
                <a:latin typeface="Times New Roman"/>
                <a:ea typeface="Times New Roman"/>
                <a:cs typeface="Times New Roman"/>
                <a:sym typeface="Times New Roman"/>
              </a:rPr>
              <a:t>A website is created for managing the food waste and excess food by converting the food waste into natural fertilizer and providing the excess food  to hunger-needy people or to nearby orphanage homes. </a:t>
            </a:r>
            <a:endParaRPr sz="2000">
              <a:latin typeface="Times New Roman"/>
              <a:ea typeface="Times New Roman"/>
              <a:cs typeface="Times New Roman"/>
              <a:sym typeface="Times New Roman"/>
            </a:endParaRPr>
          </a:p>
          <a:p>
            <a:pPr indent="-306000" lvl="0" marL="306000" rtl="0" algn="l">
              <a:lnSpc>
                <a:spcPct val="90000"/>
              </a:lnSpc>
              <a:spcBef>
                <a:spcPts val="1027"/>
              </a:spcBef>
              <a:spcAft>
                <a:spcPts val="0"/>
              </a:spcAft>
              <a:buSzPts val="1840"/>
              <a:buChar char="•"/>
            </a:pPr>
            <a:r>
              <a:rPr lang="en-US" sz="2000">
                <a:latin typeface="Times New Roman"/>
                <a:ea typeface="Times New Roman"/>
                <a:cs typeface="Times New Roman"/>
                <a:sym typeface="Times New Roman"/>
              </a:rPr>
              <a:t>This website has the information to do the process , either the process can be done on own or book an agent in this website , one of the agents collects the resources and do the further process.</a:t>
            </a:r>
            <a:endParaRPr sz="2000">
              <a:latin typeface="Times New Roman"/>
              <a:ea typeface="Times New Roman"/>
              <a:cs typeface="Times New Roman"/>
              <a:sym typeface="Times New Roman"/>
            </a:endParaRPr>
          </a:p>
          <a:p>
            <a:pPr indent="-256050" lvl="0" marL="306000" rtl="0" algn="l">
              <a:lnSpc>
                <a:spcPct val="90000"/>
              </a:lnSpc>
              <a:spcBef>
                <a:spcPts val="771"/>
              </a:spcBef>
              <a:spcAft>
                <a:spcPts val="0"/>
              </a:spcAft>
              <a:buSzPts val="1840"/>
              <a:buNone/>
            </a:pPr>
            <a:r>
              <a:t/>
            </a:r>
            <a:endParaRPr sz="20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5"/>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Literature Survey</a:t>
            </a:r>
            <a:endParaRPr b="1" sz="3600">
              <a:solidFill>
                <a:srgbClr val="7030A0"/>
              </a:solidFill>
              <a:latin typeface="Times New Roman"/>
              <a:ea typeface="Times New Roman"/>
              <a:cs typeface="Times New Roman"/>
              <a:sym typeface="Times New Roman"/>
            </a:endParaRPr>
          </a:p>
        </p:txBody>
      </p:sp>
      <p:sp>
        <p:nvSpPr>
          <p:cNvPr id="119" name="Google Shape;119;p5"/>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20" name="Google Shape;120;p5"/>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21" name="Google Shape;121;p5"/>
          <p:cNvGraphicFramePr/>
          <p:nvPr/>
        </p:nvGraphicFramePr>
        <p:xfrm>
          <a:off x="598683" y="764704"/>
          <a:ext cx="3000000" cy="3000000"/>
        </p:xfrm>
        <a:graphic>
          <a:graphicData uri="http://schemas.openxmlformats.org/drawingml/2006/table">
            <a:tbl>
              <a:tblPr bandRow="1" firstRow="1">
                <a:noFill/>
                <a:tableStyleId>{F6F20AB9-42C4-443B-83D8-01D316B67E14}</a:tableStyleId>
              </a:tblPr>
              <a:tblGrid>
                <a:gridCol w="576075"/>
                <a:gridCol w="1813075"/>
                <a:gridCol w="995225"/>
                <a:gridCol w="2304250"/>
                <a:gridCol w="1309025"/>
                <a:gridCol w="1211250"/>
              </a:tblGrid>
              <a:tr h="532675">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YEAR</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TITLE AND JOURNAL</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AUTHOR</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DESCRIPTION</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ADVANTAGES</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DISADVANTAGES</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707700">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2021</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SeVa: A Food Donation App for Smart Living</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Christina Varghese, Drashti Pathak ,</a:t>
                      </a:r>
                      <a:r>
                        <a:rPr b="1" lang="en-US" sz="1400" u="none" cap="none" strike="noStrike">
                          <a:latin typeface="Times New Roman"/>
                          <a:ea typeface="Times New Roman"/>
                          <a:cs typeface="Times New Roman"/>
                          <a:sym typeface="Times New Roman"/>
                        </a:rPr>
                        <a:t> </a:t>
                      </a:r>
                      <a:r>
                        <a:rPr b="1" lang="en-US" sz="1400" u="none" cap="none" strike="noStrike">
                          <a:latin typeface="Times New Roman"/>
                          <a:ea typeface="Times New Roman"/>
                          <a:cs typeface="Times New Roman"/>
                          <a:sym typeface="Times New Roman"/>
                        </a:rPr>
                        <a:t>Aparna S. Varde</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 </a:t>
                      </a:r>
                      <a:r>
                        <a:rPr b="1" lang="en-US" sz="1400" u="none" cap="none" strike="noStrike">
                          <a:latin typeface="Times New Roman"/>
                          <a:ea typeface="Times New Roman"/>
                          <a:cs typeface="Times New Roman"/>
                          <a:sym typeface="Times New Roman"/>
                        </a:rPr>
                        <a:t>focuses on creating an interesting mobile application (app) called SeVa that provides a ubiquitous platform wherein users can visualize available food resources in their local area and consequently gain access to food, thereby tackling two major issues, i.e. hunger and food waste. </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Impacting AI in Smart Living for Smart Cities via ubiquitous access on mobile devices to knowledge about food, essential for health and sustainability. </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848675">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2021</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Times New Roman"/>
                          <a:ea typeface="Times New Roman"/>
                          <a:cs typeface="Times New Roman"/>
                          <a:sym typeface="Times New Roman"/>
                        </a:rPr>
                        <a:t>Do VIR: Virtualizing Food Donation Distribution through Mobile Application and Cloud-Based Supply Chain Management</a:t>
                      </a:r>
                      <a:endParaRPr/>
                    </a:p>
                    <a:p>
                      <a:pPr indent="0" lvl="0" marL="0" marR="0" rtl="0" algn="l">
                        <a:lnSpc>
                          <a:spcPct val="100000"/>
                        </a:lnSpc>
                        <a:spcBef>
                          <a:spcPts val="0"/>
                        </a:spcBef>
                        <a:spcAft>
                          <a:spcPts val="0"/>
                        </a:spcAft>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Times New Roman"/>
                          <a:ea typeface="Times New Roman"/>
                          <a:cs typeface="Times New Roman"/>
                          <a:sym typeface="Times New Roman"/>
                        </a:rPr>
                        <a:t>Divy Chhibber, Aditi Tripathi</a:t>
                      </a:r>
                      <a:endParaRPr/>
                    </a:p>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Times New Roman"/>
                          <a:ea typeface="Times New Roman"/>
                          <a:cs typeface="Times New Roman"/>
                          <a:sym typeface="Times New Roman"/>
                        </a:rPr>
                        <a:t>, Sandip Ray</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includes mobile smartphone application together with cloud-based services to create a virtualized infrastructure for enabling precise, in-time food donation</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In-time</a:t>
                      </a:r>
                      <a:r>
                        <a:rPr b="1" lang="en-US" sz="1400" u="none" cap="none" strike="noStrike">
                          <a:latin typeface="Times New Roman"/>
                          <a:ea typeface="Times New Roman"/>
                          <a:cs typeface="Times New Roman"/>
                          <a:sym typeface="Times New Roman"/>
                        </a:rPr>
                        <a:t> Donation,Precision Donation,Donor Community Engagement.</a:t>
                      </a:r>
                      <a:endParaRPr b="1" sz="1400" u="none" cap="none" strike="noStrike">
                        <a:latin typeface="Times New Roman"/>
                        <a:ea typeface="Times New Roman"/>
                        <a:cs typeface="Times New Roman"/>
                        <a:sym typeface="Times New Roman"/>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6"/>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Literature Survey</a:t>
            </a:r>
            <a:endParaRPr b="1" sz="3600">
              <a:solidFill>
                <a:srgbClr val="7030A0"/>
              </a:solidFill>
              <a:latin typeface="Times New Roman"/>
              <a:ea typeface="Times New Roman"/>
              <a:cs typeface="Times New Roman"/>
              <a:sym typeface="Times New Roman"/>
            </a:endParaRPr>
          </a:p>
        </p:txBody>
      </p:sp>
      <p:sp>
        <p:nvSpPr>
          <p:cNvPr id="127" name="Google Shape;127;p6"/>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28" name="Google Shape;128;p6"/>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129" name="Google Shape;129;p6"/>
          <p:cNvGraphicFramePr/>
          <p:nvPr/>
        </p:nvGraphicFramePr>
        <p:xfrm>
          <a:off x="539553" y="836712"/>
          <a:ext cx="3000000" cy="3000000"/>
        </p:xfrm>
        <a:graphic>
          <a:graphicData uri="http://schemas.openxmlformats.org/drawingml/2006/table">
            <a:tbl>
              <a:tblPr bandRow="1" firstRow="1">
                <a:noFill/>
                <a:tableStyleId>{F6F20AB9-42C4-443B-83D8-01D316B67E14}</a:tableStyleId>
              </a:tblPr>
              <a:tblGrid>
                <a:gridCol w="576075"/>
                <a:gridCol w="1512175"/>
                <a:gridCol w="1296150"/>
                <a:gridCol w="2448275"/>
                <a:gridCol w="1224125"/>
                <a:gridCol w="1224125"/>
              </a:tblGrid>
              <a:tr h="64807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YEAR</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TITLE AND JOURNAL</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AUTHOR</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DESCRIPTION</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ADVANTAGES</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DISADVANTAGES</a:t>
                      </a:r>
                      <a:endParaRPr b="1"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r>
              <a:tr h="2580850">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2020</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Human Health Risks Concerning Food Waste</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Management</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Elena-Diana Ungureau-Comanit1, Ersilia Lazar</a:t>
                      </a:r>
                      <a:r>
                        <a:rPr b="1" lang="en-US" sz="1400" u="none" cap="none" strike="noStrike">
                          <a:latin typeface="Times New Roman"/>
                          <a:ea typeface="Times New Roman"/>
                          <a:cs typeface="Times New Roman"/>
                          <a:sym typeface="Times New Roman"/>
                        </a:rPr>
                        <a:t> </a:t>
                      </a:r>
                      <a:r>
                        <a:rPr b="1" lang="en-US" sz="1400" u="none" cap="none" strike="noStrike">
                          <a:latin typeface="Times New Roman"/>
                          <a:ea typeface="Times New Roman"/>
                          <a:cs typeface="Times New Roman"/>
                          <a:sym typeface="Times New Roman"/>
                        </a:rPr>
                        <a:t>Cosbuc1, Petronela Cozma1, Camelia Smaranda1, Maria</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Gavrilescu1,2</a:t>
                      </a:r>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to identify the human health’s</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risk factors due to inadequate food waste management and</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recommend best management alternatives for the recovery</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and recycling of food waste.</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Analyze</a:t>
                      </a:r>
                      <a:r>
                        <a:rPr b="1" lang="en-US" sz="1400" u="none" cap="none" strike="noStrike">
                          <a:latin typeface="Times New Roman"/>
                          <a:ea typeface="Times New Roman"/>
                          <a:cs typeface="Times New Roman"/>
                          <a:sym typeface="Times New Roman"/>
                        </a:rPr>
                        <a:t> </a:t>
                      </a:r>
                      <a:r>
                        <a:rPr b="1" lang="en-US" sz="1400" u="none" cap="none" strike="noStrike">
                          <a:latin typeface="Times New Roman"/>
                          <a:ea typeface="Times New Roman"/>
                          <a:cs typeface="Times New Roman"/>
                          <a:sym typeface="Times New Roman"/>
                        </a:rPr>
                        <a:t>and</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highlight the best management alternatives for the recovery and</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recycling valuable components of food waste.</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1875975">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2020</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FoodX, a System to Reduce Food Waste</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Shinta Oktaviana R, Diana Ambarwati Febriani, Intan Yoshana, LR. Payanta</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The Community collects excess food</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from eligible donor consumption to be distributed to people in</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Need (with</a:t>
                      </a:r>
                      <a:endParaRPr/>
                    </a:p>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and without volunteer),.</a:t>
                      </a:r>
                      <a:endParaRPr b="1" sz="14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22cb8fd6a18_0_1"/>
          <p:cNvSpPr txBox="1"/>
          <p:nvPr>
            <p:ph idx="12" type="sldNum"/>
          </p:nvPr>
        </p:nvSpPr>
        <p:spPr>
          <a:xfrm>
            <a:off x="6457950" y="6356351"/>
            <a:ext cx="20574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136" name="Google Shape;136;g22cb8fd6a18_0_1"/>
          <p:cNvSpPr txBox="1"/>
          <p:nvPr/>
        </p:nvSpPr>
        <p:spPr>
          <a:xfrm>
            <a:off x="2714612" y="214290"/>
            <a:ext cx="5741700" cy="738633"/>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600"/>
              <a:buFont typeface="Arial"/>
              <a:buNone/>
            </a:pPr>
            <a:r>
              <a:rPr b="1" i="0" lang="en-US" sz="3600" u="none" cap="none" strike="noStrike">
                <a:solidFill>
                  <a:srgbClr val="7030A0"/>
                </a:solidFill>
                <a:latin typeface="Times New Roman"/>
                <a:ea typeface="Times New Roman"/>
                <a:cs typeface="Times New Roman"/>
                <a:sym typeface="Times New Roman"/>
              </a:rPr>
              <a:t>Existing System</a:t>
            </a:r>
            <a:endParaRPr b="1" i="0" sz="3600" u="none" cap="none" strike="noStrike">
              <a:solidFill>
                <a:srgbClr val="7030A0"/>
              </a:solidFill>
              <a:latin typeface="Times New Roman"/>
              <a:ea typeface="Times New Roman"/>
              <a:cs typeface="Times New Roman"/>
              <a:sym typeface="Times New Roman"/>
            </a:endParaRPr>
          </a:p>
        </p:txBody>
      </p:sp>
      <p:sp>
        <p:nvSpPr>
          <p:cNvPr id="137" name="Google Shape;137;g22cb8fd6a18_0_1"/>
          <p:cNvSpPr/>
          <p:nvPr/>
        </p:nvSpPr>
        <p:spPr>
          <a:xfrm>
            <a:off x="857224" y="1500174"/>
            <a:ext cx="7572428" cy="2554545"/>
          </a:xfrm>
          <a:prstGeom prst="rect">
            <a:avLst/>
          </a:prstGeom>
          <a:noFill/>
          <a:ln>
            <a:noFill/>
          </a:ln>
        </p:spPr>
        <p:txBody>
          <a:bodyPr anchorCtr="0" anchor="t" bIns="45700" lIns="91425" spcFirstLastPara="1" rIns="91425" wrap="square" tIns="45700">
            <a:spAutoFit/>
          </a:bodyPr>
          <a:lstStyle/>
          <a:p>
            <a:pPr indent="-105156" lvl="0" marL="0" marR="0" rtl="0" algn="l">
              <a:lnSpc>
                <a:spcPct val="100000"/>
              </a:lnSpc>
              <a:spcBef>
                <a:spcPts val="0"/>
              </a:spcBef>
              <a:spcAft>
                <a:spcPts val="0"/>
              </a:spcAft>
              <a:buClr>
                <a:srgbClr val="000000"/>
              </a:buClr>
              <a:buSzPts val="1656"/>
              <a:buFont typeface="Arial"/>
              <a:buChar char="•"/>
            </a:pPr>
            <a:r>
              <a:rPr b="0" i="0" lang="en-US" sz="2000" u="none" cap="none" strike="noStrike">
                <a:solidFill>
                  <a:srgbClr val="000000"/>
                </a:solidFill>
                <a:latin typeface="Times New Roman"/>
                <a:ea typeface="Times New Roman"/>
                <a:cs typeface="Times New Roman"/>
                <a:sym typeface="Times New Roman"/>
              </a:rPr>
              <a:t> Here, users  can visualize available food resources in their local area and consequently gain access to food, thereby tackling two major issues, i.e. hunger and food waste during pandemic situations(covid). </a:t>
            </a:r>
            <a:endParaRPr/>
          </a:p>
          <a:p>
            <a:pPr indent="-105156" lvl="0" marL="0" marR="0" rtl="0" algn="l">
              <a:lnSpc>
                <a:spcPct val="100000"/>
              </a:lnSpc>
              <a:spcBef>
                <a:spcPts val="0"/>
              </a:spcBef>
              <a:spcAft>
                <a:spcPts val="0"/>
              </a:spcAft>
              <a:buClr>
                <a:srgbClr val="000000"/>
              </a:buClr>
              <a:buSzPts val="1656"/>
              <a:buFont typeface="Arial"/>
              <a:buChar char="•"/>
            </a:pPr>
            <a:r>
              <a:rPr b="0" i="0" lang="en-US" sz="2000" u="none" cap="none" strike="noStrike">
                <a:solidFill>
                  <a:srgbClr val="000000"/>
                </a:solidFill>
                <a:latin typeface="Times New Roman"/>
                <a:ea typeface="Times New Roman"/>
                <a:cs typeface="Times New Roman"/>
                <a:sym typeface="Times New Roman"/>
              </a:rPr>
              <a:t> To access this app user requires mobile and internet as the users who are in need of food.</a:t>
            </a:r>
            <a:endParaRPr/>
          </a:p>
          <a:p>
            <a:pPr indent="-105156" lvl="0" marL="0" marR="0" rtl="0" algn="l">
              <a:lnSpc>
                <a:spcPct val="100000"/>
              </a:lnSpc>
              <a:spcBef>
                <a:spcPts val="0"/>
              </a:spcBef>
              <a:spcAft>
                <a:spcPts val="0"/>
              </a:spcAft>
              <a:buClr>
                <a:srgbClr val="000000"/>
              </a:buClr>
              <a:buSzPts val="1656"/>
              <a:buFont typeface="Arial"/>
              <a:buChar char="•"/>
            </a:pPr>
            <a:r>
              <a:rPr b="0" i="0" lang="en-US" sz="2000" u="none" cap="none" strike="noStrike">
                <a:solidFill>
                  <a:srgbClr val="000000"/>
                </a:solidFill>
                <a:latin typeface="Times New Roman"/>
                <a:ea typeface="Times New Roman"/>
                <a:cs typeface="Times New Roman"/>
                <a:sym typeface="Times New Roman"/>
              </a:rPr>
              <a:t> If food suppliers intend to donate food through the app, they can enter the type of food they would donate, the quantity of the item(s), date of expiry and so on</a:t>
            </a:r>
            <a:r>
              <a:rPr b="0" i="0" lang="en-US" sz="1800" u="none" cap="none" strike="noStrike">
                <a:solidFill>
                  <a:srgbClr val="000000"/>
                </a:solidFill>
                <a:latin typeface="Times New Roman"/>
                <a:ea typeface="Times New Roman"/>
                <a:cs typeface="Times New Roman"/>
                <a:sym typeface="Times New Roman"/>
              </a:rPr>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7"/>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Problem Statement</a:t>
            </a:r>
            <a:endParaRPr b="1" sz="3600">
              <a:solidFill>
                <a:srgbClr val="7030A0"/>
              </a:solidFill>
              <a:latin typeface="Times New Roman"/>
              <a:ea typeface="Times New Roman"/>
              <a:cs typeface="Times New Roman"/>
              <a:sym typeface="Times New Roman"/>
            </a:endParaRPr>
          </a:p>
        </p:txBody>
      </p:sp>
      <p:sp>
        <p:nvSpPr>
          <p:cNvPr id="143" name="Google Shape;143;p7"/>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44" name="Google Shape;144;p7"/>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45" name="Google Shape;145;p7"/>
          <p:cNvSpPr txBox="1"/>
          <p:nvPr/>
        </p:nvSpPr>
        <p:spPr>
          <a:xfrm>
            <a:off x="467544" y="1196752"/>
            <a:ext cx="8424936" cy="347787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374151"/>
                </a:solidFill>
                <a:latin typeface="Times New Roman"/>
                <a:ea typeface="Times New Roman"/>
                <a:cs typeface="Times New Roman"/>
                <a:sym typeface="Times New Roman"/>
              </a:rPr>
              <a:t>Food waste is a growing concern in today's world, with an estimated one-third of all food produced for human consumption going to waste. </a:t>
            </a:r>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374151"/>
                </a:solidFill>
                <a:latin typeface="Times New Roman"/>
                <a:ea typeface="Times New Roman"/>
                <a:cs typeface="Times New Roman"/>
                <a:sym typeface="Times New Roman"/>
              </a:rPr>
              <a:t>This not only has economic implications but also has significant environmental and social impacts. Food waste contributes to greenhouse gas emissions, depletes natural resources, and exacerbates food insecurity.</a:t>
            </a:r>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374151"/>
                </a:solidFill>
                <a:latin typeface="Times New Roman"/>
                <a:ea typeface="Times New Roman"/>
                <a:cs typeface="Times New Roman"/>
                <a:sym typeface="Times New Roman"/>
              </a:rPr>
              <a:t> Effective food waste management is essential to address this problem, which involves identifying the sources of food waste, implementing strategies to prevent it, and finding sustainable ways to dispose of it. </a:t>
            </a:r>
            <a:endParaRPr/>
          </a:p>
          <a:p>
            <a:pPr indent="-285750" lvl="0" marL="28575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374151"/>
                </a:solidFill>
                <a:latin typeface="Times New Roman"/>
                <a:ea typeface="Times New Roman"/>
                <a:cs typeface="Times New Roman"/>
                <a:sym typeface="Times New Roman"/>
              </a:rPr>
              <a:t>The problem statement for food waste management, therefore, would be how to reduce food waste at its source, and how to manage it effectively to minimize its impact on the environment and society.</a:t>
            </a:r>
            <a:endParaRPr b="0" i="0" sz="20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8"/>
          <p:cNvSpPr txBox="1"/>
          <p:nvPr>
            <p:ph type="title"/>
          </p:nvPr>
        </p:nvSpPr>
        <p:spPr>
          <a:xfrm>
            <a:off x="628650" y="165991"/>
            <a:ext cx="7886700" cy="530258"/>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7030A0"/>
              </a:buClr>
              <a:buSzPts val="3600"/>
              <a:buFont typeface="Times New Roman"/>
              <a:buNone/>
            </a:pPr>
            <a:r>
              <a:rPr b="1" lang="en-US" sz="3600">
                <a:solidFill>
                  <a:srgbClr val="7030A0"/>
                </a:solidFill>
                <a:latin typeface="Times New Roman"/>
                <a:ea typeface="Times New Roman"/>
                <a:cs typeface="Times New Roman"/>
                <a:sym typeface="Times New Roman"/>
              </a:rPr>
              <a:t>Proposed System</a:t>
            </a:r>
            <a:endParaRPr b="1" sz="3600">
              <a:solidFill>
                <a:srgbClr val="7030A0"/>
              </a:solidFill>
              <a:latin typeface="Times New Roman"/>
              <a:ea typeface="Times New Roman"/>
              <a:cs typeface="Times New Roman"/>
              <a:sym typeface="Times New Roman"/>
            </a:endParaRPr>
          </a:p>
        </p:txBody>
      </p:sp>
      <p:sp>
        <p:nvSpPr>
          <p:cNvPr id="151" name="Google Shape;151;p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en-US"/>
              <a:t>03-04-2023</a:t>
            </a:r>
            <a:endParaRPr/>
          </a:p>
        </p:txBody>
      </p:sp>
      <p:sp>
        <p:nvSpPr>
          <p:cNvPr id="152" name="Google Shape;152;p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sp>
        <p:nvSpPr>
          <p:cNvPr id="153" name="Google Shape;153;p8"/>
          <p:cNvSpPr/>
          <p:nvPr/>
        </p:nvSpPr>
        <p:spPr>
          <a:xfrm>
            <a:off x="467544" y="1196752"/>
            <a:ext cx="8429684" cy="3447098"/>
          </a:xfrm>
          <a:prstGeom prst="rect">
            <a:avLst/>
          </a:prstGeom>
          <a:noFill/>
          <a:ln>
            <a:noFill/>
          </a:ln>
        </p:spPr>
        <p:txBody>
          <a:bodyPr anchorCtr="0" anchor="t" bIns="45700" lIns="91425" spcFirstLastPara="1" rIns="91425" wrap="square" tIns="45700">
            <a:spAutoFit/>
          </a:bodyPr>
          <a:lstStyle/>
          <a:p>
            <a:pPr indent="-127000" lvl="0" marL="0" marR="0" rtl="0" algn="l">
              <a:lnSpc>
                <a:spcPct val="100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 </a:t>
            </a:r>
            <a:r>
              <a:rPr b="0" i="0" lang="en-US" sz="1800" u="none" cap="none" strike="noStrike">
                <a:solidFill>
                  <a:srgbClr val="000000"/>
                </a:solidFill>
                <a:latin typeface="Times New Roman"/>
                <a:ea typeface="Times New Roman"/>
                <a:cs typeface="Times New Roman"/>
                <a:sym typeface="Times New Roman"/>
              </a:rPr>
              <a:t>This system , not only includes donating food only during pandemic(covid).</a:t>
            </a:r>
            <a:endParaRPr/>
          </a:p>
          <a:p>
            <a:pPr indent="-105156" lvl="0" marL="0" marR="0" rtl="0" algn="l">
              <a:lnSpc>
                <a:spcPct val="100000"/>
              </a:lnSpc>
              <a:spcBef>
                <a:spcPts val="0"/>
              </a:spcBef>
              <a:spcAft>
                <a:spcPts val="0"/>
              </a:spcAft>
              <a:buClr>
                <a:srgbClr val="000000"/>
              </a:buClr>
              <a:buSzPts val="1656"/>
              <a:buFont typeface="Arial"/>
              <a:buChar char="•"/>
            </a:pPr>
            <a:r>
              <a:rPr b="0" i="0" lang="en-US" sz="1800" u="none" cap="none" strike="noStrike">
                <a:solidFill>
                  <a:srgbClr val="000000"/>
                </a:solidFill>
                <a:latin typeface="Times New Roman"/>
                <a:ea typeface="Times New Roman"/>
                <a:cs typeface="Times New Roman"/>
                <a:sym typeface="Times New Roman"/>
              </a:rPr>
              <a:t> Whenever , there is some excess food that can be available at where any large amount of cooking and dining takes place , those can be donated to nearby homes or the needy people . The information of the homes will be in the web page , either you can do or if you book an agent in the web page , the agent will come and collect the food and deliver to the nearby home(s).</a:t>
            </a:r>
            <a:endParaRPr/>
          </a:p>
          <a:p>
            <a:pPr indent="-114300" lvl="0" marL="0" marR="0" rtl="0" algn="l">
              <a:lnSpc>
                <a:spcPct val="100000"/>
              </a:lnSpc>
              <a:spcBef>
                <a:spcPts val="0"/>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 This system also helps in managing the food waste by converting most the food waste into manure , which can be used as natural fertilizer to crops/plants , but some category should definitely be disposed properly.  </a:t>
            </a:r>
            <a:endParaRPr/>
          </a:p>
          <a:p>
            <a:pPr indent="-114300" lvl="0" marL="0" marR="0" rtl="0" algn="l">
              <a:lnSpc>
                <a:spcPct val="100000"/>
              </a:lnSpc>
              <a:spcBef>
                <a:spcPts val="0"/>
              </a:spcBef>
              <a:spcAft>
                <a:spcPts val="0"/>
              </a:spcAft>
              <a:buClr>
                <a:srgbClr val="000000"/>
              </a:buClr>
              <a:buSzPts val="1800"/>
              <a:buFont typeface="Arial"/>
              <a:buChar char="•"/>
            </a:pPr>
            <a:r>
              <a:rPr b="0" i="0" lang="en-US" sz="1800" u="none" cap="none" strike="noStrike">
                <a:solidFill>
                  <a:srgbClr val="000000"/>
                </a:solidFill>
                <a:latin typeface="Times New Roman"/>
                <a:ea typeface="Times New Roman"/>
                <a:cs typeface="Times New Roman"/>
                <a:sym typeface="Times New Roman"/>
              </a:rPr>
              <a:t> The process of converting  the food waste into manure is the web page ,either you can do or if you book an agent in the web page , the agent will come and collect the resources and do the further processes.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22cb8fd6a18_0_9"/>
          <p:cNvSpPr txBox="1"/>
          <p:nvPr>
            <p:ph idx="12" type="sldNum"/>
          </p:nvPr>
        </p:nvSpPr>
        <p:spPr>
          <a:xfrm>
            <a:off x="6457950" y="6356351"/>
            <a:ext cx="20574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160" name="Google Shape;160;g22cb8fd6a18_0_9"/>
          <p:cNvSpPr txBox="1"/>
          <p:nvPr/>
        </p:nvSpPr>
        <p:spPr>
          <a:xfrm>
            <a:off x="1547664" y="166731"/>
            <a:ext cx="5741700" cy="738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7030A0"/>
                </a:solidFill>
                <a:latin typeface="Arial"/>
                <a:ea typeface="Arial"/>
                <a:cs typeface="Arial"/>
                <a:sym typeface="Arial"/>
              </a:rPr>
              <a:t>Module </a:t>
            </a:r>
            <a:endParaRPr b="0" i="0" sz="1400" u="none" cap="none" strike="noStrike">
              <a:solidFill>
                <a:srgbClr val="000000"/>
              </a:solidFill>
              <a:latin typeface="Calibri"/>
              <a:ea typeface="Calibri"/>
              <a:cs typeface="Calibri"/>
              <a:sym typeface="Calibri"/>
            </a:endParaRPr>
          </a:p>
        </p:txBody>
      </p:sp>
      <p:sp>
        <p:nvSpPr>
          <p:cNvPr id="161" name="Google Shape;161;g22cb8fd6a18_0_9"/>
          <p:cNvSpPr txBox="1"/>
          <p:nvPr/>
        </p:nvSpPr>
        <p:spPr>
          <a:xfrm>
            <a:off x="395536" y="1124744"/>
            <a:ext cx="8424936" cy="4153958"/>
          </a:xfrm>
          <a:prstGeom prst="rect">
            <a:avLst/>
          </a:prstGeom>
          <a:noFill/>
          <a:ln>
            <a:noFill/>
          </a:ln>
        </p:spPr>
        <p:txBody>
          <a:bodyPr anchorCtr="0" anchor="t" bIns="45700" lIns="91425" spcFirstLastPara="1" rIns="91425" wrap="square" tIns="45700">
            <a:spAutoFit/>
          </a:bodyPr>
          <a:lstStyle/>
          <a:p>
            <a:pPr indent="0" lvl="0" marL="207009" marR="3109595" rtl="0" algn="l">
              <a:lnSpc>
                <a:spcPct val="165000"/>
              </a:lnSpc>
              <a:spcBef>
                <a:spcPts val="0"/>
              </a:spcBef>
              <a:spcAft>
                <a:spcPts val="0"/>
              </a:spcAft>
              <a:buNone/>
            </a:pPr>
            <a:r>
              <a:rPr b="0" i="0" lang="en-US" sz="2200" u="none" cap="none" strike="noStrike">
                <a:solidFill>
                  <a:srgbClr val="000000"/>
                </a:solidFill>
                <a:latin typeface="Times New Roman"/>
                <a:ea typeface="Times New Roman"/>
                <a:cs typeface="Times New Roman"/>
                <a:sym typeface="Times New Roman"/>
              </a:rPr>
              <a:t>Managing food waste and excess food consists of 6 modules. They are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840"/>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Food waste and self-manage module.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065"/>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Excess food and self-manage module.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060"/>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Both and self-manage module.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085"/>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Food waste and Book agent module.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090"/>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Excess food and Book agent module.</a:t>
            </a:r>
            <a:endParaRPr b="0" i="0" sz="2200" u="none" cap="none" strike="noStrike">
              <a:solidFill>
                <a:srgbClr val="000000"/>
              </a:solidFill>
              <a:latin typeface="Times New Roman"/>
              <a:ea typeface="Times New Roman"/>
              <a:cs typeface="Times New Roman"/>
              <a:sym typeface="Times New Roman"/>
            </a:endParaRPr>
          </a:p>
          <a:p>
            <a:pPr indent="-228600" lvl="2" marL="1143000" marR="0" rtl="0" algn="l">
              <a:lnSpc>
                <a:spcPct val="107000"/>
              </a:lnSpc>
              <a:spcBef>
                <a:spcPts val="1040"/>
              </a:spcBef>
              <a:spcAft>
                <a:spcPts val="0"/>
              </a:spcAft>
              <a:buClr>
                <a:srgbClr val="000000"/>
              </a:buClr>
              <a:buSzPts val="2200"/>
              <a:buFont typeface="Arial"/>
              <a:buAutoNum type="arabicPeriod"/>
            </a:pPr>
            <a:r>
              <a:rPr b="0" i="0" lang="en-US" sz="2200" u="none" cap="none" strike="noStrike">
                <a:solidFill>
                  <a:srgbClr val="000000"/>
                </a:solidFill>
                <a:latin typeface="Times New Roman"/>
                <a:ea typeface="Times New Roman"/>
                <a:cs typeface="Times New Roman"/>
                <a:sym typeface="Times New Roman"/>
              </a:rPr>
              <a:t>Both and Book agent module.</a:t>
            </a:r>
            <a:endParaRPr b="0" i="0" sz="22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2020-12-27T14:21:20Z</dcterms:created>
  <dc:creator>SENTHILKUMAR G</dc:creator>
</cp:coreProperties>
</file>